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86" r:id="rId4"/>
    <p:sldId id="287" r:id="rId5"/>
    <p:sldId id="274" r:id="rId6"/>
    <p:sldId id="257" r:id="rId7"/>
    <p:sldId id="273" r:id="rId8"/>
    <p:sldId id="258" r:id="rId9"/>
    <p:sldId id="277" r:id="rId10"/>
    <p:sldId id="260" r:id="rId11"/>
    <p:sldId id="263" r:id="rId12"/>
    <p:sldId id="280" r:id="rId13"/>
    <p:sldId id="285" r:id="rId14"/>
    <p:sldId id="268" r:id="rId15"/>
    <p:sldId id="270" r:id="rId16"/>
    <p:sldId id="279" r:id="rId17"/>
    <p:sldId id="267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B29"/>
    <a:srgbClr val="E2DE32"/>
    <a:srgbClr val="1AE5FA"/>
    <a:srgbClr val="FACF1A"/>
    <a:srgbClr val="B5FCA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99" autoAdjust="0"/>
    <p:restoredTop sz="9466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E6F58A-EA6E-834A-22E3-BB0351DC9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F6ED79-5A6D-DD63-D84B-A08A7B021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4F706-771D-E441-A4B2-272429F07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3237-4420-4D58-A7F2-48F25A6615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32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2B0653-0417-9E3C-5AE6-0D519A0DC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DEE2C-4435-0627-28C7-6D7237B40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BE79DD-FD1A-3096-7DBC-1BCAEC99A3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2F19-9521-42D1-B2EB-ACD2055E26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63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BD1730-2769-C3BF-1A8A-A4DF8BDA1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6CEB50-996A-153C-DF11-9509084A4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07133E-419B-E73C-C1CE-CDEEE4CF25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FC9B-3598-400D-9241-A6C3E57CB9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115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C81EB9-8F06-EA1C-4BF8-B08238D54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74309B-8C2A-C357-EAF9-B773F33A9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22AD02-3D48-A89D-9F27-6F4B7DFC6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348B1-F901-441F-B74F-8778B48505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33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4BDD3B-DFD7-3FEF-42BF-D6DC23326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13C80F-FE05-ABE6-1321-4AFFF263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177D8E-D18B-486E-2E6D-EEB4D7A27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5FA2-00F1-472D-996C-68F7301C5D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07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79FCAC-2FB0-FFDC-F729-CAAE732CB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8C7D3-6F2D-9637-7C11-5A09654AA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10E735-A77A-599F-5973-F4531FD3A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904B-0A25-4FA5-8B6A-DEA436345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953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EC7AF8-C3AD-B30F-4CB5-7824BEF1B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253DC2-6710-6C6C-F817-206707E6E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684BE0-9BC7-FA75-B95C-6CE7B0CA4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17CF-3317-429A-A345-BF518528F0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90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89CAA5-B7AF-824A-EA76-73F5FBAEE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4B2BEF-4974-AF31-2DAF-1803A28AE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20C1FC-40B3-A8DC-6FAD-164D3E5DD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11F1-F4EC-4347-B2CE-AF2DCF27B8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13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912FFA-8D9D-1131-CC37-8F5F85F4A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3B5A78-98D0-DB83-942F-17149D8EA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42CB9F-8079-3985-E423-CEA10AF86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FF58-FEF3-46A2-93A4-4B3FB34B21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167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20281-FBCF-9F46-6BD8-C33C5CCF8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93DA8-46DE-B063-683E-0DE7B50B5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8BA29-212E-EF11-1536-3DC3A48C6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EAFC-365E-4E37-9C3F-6F154F3974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40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9B2E5-F586-6DBC-57F3-9A5991733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A2B0C5-4396-3CBE-7D33-A7EFB4601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6E9CCF-F2DC-2DC7-7B73-975AFB625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898F-9B7F-48FE-8688-874045B93D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062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E95507-5085-51A8-F52F-2A18057CC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0F33AF-C85E-5767-8896-B0D3591CA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212539-1F5C-D600-C695-B33E67BAE0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D1936F-D670-EDBA-9552-2060F57430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57089D-346E-45B6-9140-360E0D0992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45776B-EF25-4DC0-94B1-683AB01260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ontact.us@stjamespri.uk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BB0E6968-14D2-987C-CDDF-BFEB43C421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5813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Letter-join Air Plus 40" pitchFamily="50" charset="0"/>
              </a:rPr>
              <a:t>Welcome to </a:t>
            </a:r>
          </a:p>
          <a:p>
            <a:pPr eaLnBrk="1" hangingPunct="1"/>
            <a:r>
              <a:rPr lang="en-US" altLang="en-US" sz="5400" b="1">
                <a:latin typeface="Letter-join Air Plus 40" pitchFamily="50" charset="0"/>
              </a:rPr>
              <a:t>St James CE Primary School</a:t>
            </a:r>
          </a:p>
        </p:txBody>
      </p:sp>
      <p:sp>
        <p:nvSpPr>
          <p:cNvPr id="2051" name="AutoShape 9" descr="2Q==">
            <a:extLst>
              <a:ext uri="{FF2B5EF4-FFF2-40B4-BE49-F238E27FC236}">
                <a16:creationId xmlns:a16="http://schemas.microsoft.com/office/drawing/2014/main" id="{32C896BB-5D5F-B7F4-63BE-A6A8F4C3F1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" name="AutoShape 11" descr="2Q==">
            <a:extLst>
              <a:ext uri="{FF2B5EF4-FFF2-40B4-BE49-F238E27FC236}">
                <a16:creationId xmlns:a16="http://schemas.microsoft.com/office/drawing/2014/main" id="{4746E0AC-C6A4-3F58-81AC-50FB2CFB70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" name="AutoShape 15" descr="9k=">
            <a:extLst>
              <a:ext uri="{FF2B5EF4-FFF2-40B4-BE49-F238E27FC236}">
                <a16:creationId xmlns:a16="http://schemas.microsoft.com/office/drawing/2014/main" id="{71A0535C-340B-F558-1F62-62C710525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7538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7" descr="School%20Kids%20with%20Signs">
            <a:extLst>
              <a:ext uri="{FF2B5EF4-FFF2-40B4-BE49-F238E27FC236}">
                <a16:creationId xmlns:a16="http://schemas.microsoft.com/office/drawing/2014/main" id="{443B128F-D79F-576E-D8C7-955B71F5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797425"/>
            <a:ext cx="54006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St James CofE Primary School">
            <a:extLst>
              <a:ext uri="{FF2B5EF4-FFF2-40B4-BE49-F238E27FC236}">
                <a16:creationId xmlns:a16="http://schemas.microsoft.com/office/drawing/2014/main" id="{12A22041-0CE2-84C3-CC15-FDDE13BE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6513"/>
            <a:ext cx="91440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29E8455-3E0C-5ACF-B45B-9E83A7212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75" y="120650"/>
            <a:ext cx="8229600" cy="1143000"/>
          </a:xfrm>
        </p:spPr>
        <p:txBody>
          <a:bodyPr/>
          <a:lstStyle/>
          <a:p>
            <a:r>
              <a:rPr lang="en-GB" altLang="en-US" sz="4800" b="1">
                <a:latin typeface="Letter-join Air Plus 40" pitchFamily="50" charset="0"/>
              </a:rPr>
              <a:t>Communication Systems</a:t>
            </a:r>
          </a:p>
        </p:txBody>
      </p:sp>
      <p:sp>
        <p:nvSpPr>
          <p:cNvPr id="11267" name="TextBox 6">
            <a:extLst>
              <a:ext uri="{FF2B5EF4-FFF2-40B4-BE49-F238E27FC236}">
                <a16:creationId xmlns:a16="http://schemas.microsoft.com/office/drawing/2014/main" id="{D0834DB5-5349-3819-5DCB-DDDA059FD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19400"/>
            <a:ext cx="8653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u="sng">
                <a:latin typeface="Letter-join Air Plus 40" pitchFamily="50" charset="0"/>
              </a:rPr>
              <a:t>Arbor – </a:t>
            </a:r>
            <a:r>
              <a:rPr lang="en-GB" altLang="en-US" sz="2400">
                <a:latin typeface="Letter-join Air Plus 40" pitchFamily="50" charset="0"/>
              </a:rPr>
              <a:t>an app that can be downloaded to your phone. This is the platform that we use for registration, assessments and from September you can send a message and this will be directed to the appropriate member of staff.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Letter-join Air Plus 40" pitchFamily="50" charset="0"/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60FBA013-0208-7BC8-979F-78DAB7959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39825"/>
            <a:ext cx="85042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Letter-join Air Plus 40" pitchFamily="50" charset="0"/>
              </a:rPr>
              <a:t>You can leave messages for your child’s class teacher by calling the office on 0121 552 5491,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Letter-join Air Plus 40" pitchFamily="50" charset="0"/>
              </a:rPr>
              <a:t>emailing </a:t>
            </a:r>
            <a:r>
              <a:rPr lang="en-GB" altLang="en-US" sz="2400">
                <a:latin typeface="Letter-join Air Plus 40" pitchFamily="50" charset="0"/>
                <a:hlinkClick r:id="rId2"/>
              </a:rPr>
              <a:t>contact.us@stjamespri.uk</a:t>
            </a:r>
            <a:r>
              <a:rPr lang="en-GB" altLang="en-US" sz="2400">
                <a:latin typeface="Letter-join Air Plus 40" pitchFamily="50" charset="0"/>
              </a:rPr>
              <a:t> 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Letter-join Air Plus 40" pitchFamily="50" charset="0"/>
              </a:rPr>
              <a:t>messaging via Arbor.</a:t>
            </a: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983B441B-D26A-DAC3-B5F8-18289E28B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803775"/>
            <a:ext cx="28162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>
            <a:extLst>
              <a:ext uri="{FF2B5EF4-FFF2-40B4-BE49-F238E27FC236}">
                <a16:creationId xmlns:a16="http://schemas.microsoft.com/office/drawing/2014/main" id="{CE2679D6-D214-6974-93A9-7301B61FE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18075"/>
            <a:ext cx="5568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u="sng">
                <a:latin typeface="Letter-join Air Plus 40" pitchFamily="50" charset="0"/>
              </a:rPr>
              <a:t>Parent Pay – </a:t>
            </a:r>
            <a:r>
              <a:rPr lang="en-GB" altLang="en-US" sz="2400">
                <a:latin typeface="Letter-join Air Plus 40" pitchFamily="50" charset="0"/>
              </a:rPr>
              <a:t>as a cashless school all payments are made via parent pay. </a:t>
            </a:r>
          </a:p>
        </p:txBody>
      </p:sp>
      <p:pic>
        <p:nvPicPr>
          <p:cNvPr id="11271" name="Picture 1">
            <a:extLst>
              <a:ext uri="{FF2B5EF4-FFF2-40B4-BE49-F238E27FC236}">
                <a16:creationId xmlns:a16="http://schemas.microsoft.com/office/drawing/2014/main" id="{F6DA878A-F06E-9824-B147-492AE99DE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924550"/>
            <a:ext cx="2647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>
            <a:extLst>
              <a:ext uri="{FF2B5EF4-FFF2-40B4-BE49-F238E27FC236}">
                <a16:creationId xmlns:a16="http://schemas.microsoft.com/office/drawing/2014/main" id="{D5ED8E4F-3FC1-BFC7-6B4C-8A1E96C5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1514475"/>
            <a:ext cx="1336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E8C37D3-0F30-C527-CF04-A3DC4249B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1AE5FA"/>
          </a:solidFill>
        </p:spPr>
        <p:txBody>
          <a:bodyPr/>
          <a:lstStyle/>
          <a:p>
            <a:pPr eaLnBrk="1" hangingPunct="1"/>
            <a:r>
              <a:rPr lang="en-GB" altLang="en-US" sz="4000" b="1" u="sng">
                <a:latin typeface="Letter-join Air Plus 40" pitchFamily="50" charset="0"/>
              </a:rPr>
              <a:t>How can I support my child?</a:t>
            </a: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4619FE50-955C-009C-2B91-33308662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794000"/>
            <a:ext cx="24272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62EAA478-B82B-73B7-E359-6B0729BF4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4941888"/>
            <a:ext cx="24288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BE5B1B23-3A5B-1F76-A04E-596FB01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9675"/>
            <a:ext cx="3798888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FAD92F67-6CF4-5A6D-635F-07E19C42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628775"/>
            <a:ext cx="19843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316D277-73BF-3EBF-ED24-60D58F1CC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1AE5FA"/>
          </a:solidFill>
        </p:spPr>
        <p:txBody>
          <a:bodyPr/>
          <a:lstStyle/>
          <a:p>
            <a:pPr eaLnBrk="1" hangingPunct="1"/>
            <a:r>
              <a:rPr lang="en-GB" altLang="en-US" sz="4000" b="1" u="sng">
                <a:latin typeface="Letter-join Air Plus 40" pitchFamily="50" charset="0"/>
              </a:rPr>
              <a:t>How can I support my child?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F4A186C-4E62-408E-3568-95EEEE202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293938"/>
            <a:ext cx="8229600" cy="4448175"/>
          </a:xfrm>
          <a:solidFill>
            <a:srgbClr val="E6EB29"/>
          </a:solidFill>
        </p:spPr>
        <p:txBody>
          <a:bodyPr/>
          <a:lstStyle/>
          <a:p>
            <a:r>
              <a:rPr lang="en-GB" altLang="en-US" sz="2000" b="1">
                <a:latin typeface="Letter-join Air Plus 40" pitchFamily="50" charset="0"/>
              </a:rPr>
              <a:t>Read daily with your child – this fosters a love for reading which will support your child throughout their school life</a:t>
            </a:r>
          </a:p>
          <a:p>
            <a:r>
              <a:rPr lang="en-GB" altLang="en-US" sz="2000">
                <a:latin typeface="Letter-join Air Plus 40" pitchFamily="50" charset="0"/>
              </a:rPr>
              <a:t>Write their name independently – lower case letters</a:t>
            </a:r>
          </a:p>
          <a:p>
            <a:r>
              <a:rPr lang="en-GB" altLang="en-US" sz="2000">
                <a:latin typeface="Letter-join Air Plus 40" pitchFamily="50" charset="0"/>
              </a:rPr>
              <a:t>Number and letter recognition</a:t>
            </a:r>
          </a:p>
          <a:p>
            <a:r>
              <a:rPr lang="en-GB" altLang="en-US" sz="2000">
                <a:latin typeface="Letter-join Air Plus 40" pitchFamily="50" charset="0"/>
              </a:rPr>
              <a:t>Hearing beginning sounds in words</a:t>
            </a:r>
          </a:p>
          <a:p>
            <a:r>
              <a:rPr lang="en-GB" altLang="en-US" sz="2000">
                <a:latin typeface="Letter-join Air Plus 40" pitchFamily="50" charset="0"/>
              </a:rPr>
              <a:t>Writing numbers and letters</a:t>
            </a:r>
          </a:p>
          <a:p>
            <a:r>
              <a:rPr lang="en-GB" altLang="en-US" sz="2000">
                <a:latin typeface="Letter-join Air Plus 40" pitchFamily="50" charset="0"/>
              </a:rPr>
              <a:t>Counting objects using one to one correspondence </a:t>
            </a:r>
          </a:p>
          <a:p>
            <a:r>
              <a:rPr lang="en-GB" altLang="en-US" sz="2000">
                <a:latin typeface="Letter-join Air Plus 40" pitchFamily="50" charset="0"/>
              </a:rPr>
              <a:t>School reading book – when blending letters. </a:t>
            </a:r>
          </a:p>
          <a:p>
            <a:r>
              <a:rPr lang="en-GB" altLang="en-US" sz="2000">
                <a:latin typeface="Letter-join Air Plus 40" pitchFamily="50" charset="0"/>
              </a:rPr>
              <a:t>Let us know any significant learning – WOW moments – these are slips of paper sent home, you fill them in with your child’s achievement and this is celebrated with the class. 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CD9FE110-EDFF-E76B-AB49-381E0FB0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79513"/>
            <a:ext cx="1276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>
            <a:extLst>
              <a:ext uri="{FF2B5EF4-FFF2-40B4-BE49-F238E27FC236}">
                <a16:creationId xmlns:a16="http://schemas.microsoft.com/office/drawing/2014/main" id="{9738830B-F982-CC6D-561D-948CB4715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20788"/>
            <a:ext cx="1382713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>
            <a:extLst>
              <a:ext uri="{FF2B5EF4-FFF2-40B4-BE49-F238E27FC236}">
                <a16:creationId xmlns:a16="http://schemas.microsoft.com/office/drawing/2014/main" id="{D8DE6077-0521-BBED-9E1E-7B1289E97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150938"/>
            <a:ext cx="14541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E97D538-E9B5-3845-7174-F49A2D9FD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en-GB" altLang="en-US" sz="6000" b="1">
                <a:solidFill>
                  <a:srgbClr val="FFFF00"/>
                </a:solidFill>
                <a:latin typeface="NTPreCursive" pitchFamily="66" charset="0"/>
              </a:rPr>
              <a:t>Things to remember…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1936E8C-1B74-80C5-30CC-91D820338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7"/>
            <a:ext cx="8229600" cy="5530849"/>
          </a:xfrm>
          <a:solidFill>
            <a:srgbClr val="A3F3FB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>
                <a:latin typeface="Letter-join Air Plus 40" panose="02000805000000020003" pitchFamily="50" charset="0"/>
              </a:rPr>
              <a:t>What your child needs when starting Reception….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>
                <a:highlight>
                  <a:srgbClr val="E6EB29"/>
                </a:highlight>
                <a:latin typeface="Letter-join Air Plus 40" panose="02000805000000020003" pitchFamily="50" charset="0"/>
              </a:rPr>
              <a:t>Name labels on all clothing items please!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>
                <a:latin typeface="Letter-join Air Plus 40" panose="02000805000000020003" pitchFamily="50" charset="0"/>
              </a:rPr>
              <a:t>Spare clothes if you feel your child may need them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>
                <a:latin typeface="Letter-join Air Plus 40" panose="02000805000000020003" pitchFamily="50" charset="0"/>
              </a:rPr>
              <a:t>Registration Documents given to the office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>
                <a:latin typeface="Letter-join Air Plus 40" panose="02000805000000020003" pitchFamily="50" charset="0"/>
              </a:rPr>
              <a:t>Water bottle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b="1" dirty="0">
                <a:latin typeface="Letter-join Air Plus 40" panose="02000805000000020003" pitchFamily="50" charset="0"/>
              </a:rPr>
              <a:t>Also…….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>
                <a:latin typeface="Letter-join Air Plus 40" panose="02000805000000020003" pitchFamily="50" charset="0"/>
              </a:rPr>
              <a:t>Keep us informed on any changes – address/telephone, children’s health and change in circumstances which may affect child.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>
                <a:latin typeface="Letter-join Air Plus 40" panose="02000805000000020003" pitchFamily="50" charset="0"/>
              </a:rPr>
              <a:t>Bumps / accidents – You will receive an email via Medical Tracker. School will call if needed.</a:t>
            </a:r>
          </a:p>
        </p:txBody>
      </p:sp>
      <p:sp>
        <p:nvSpPr>
          <p:cNvPr id="14340" name="AutoShape 8" descr="2Q==">
            <a:extLst>
              <a:ext uri="{FF2B5EF4-FFF2-40B4-BE49-F238E27FC236}">
                <a16:creationId xmlns:a16="http://schemas.microsoft.com/office/drawing/2014/main" id="{ABBF7EEF-648B-6092-F76E-38D2948D7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AD12330C-8DE4-42D7-6FBB-B5036BA98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005263"/>
            <a:ext cx="2125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C4AED87B-D552-606E-7F24-4F7D02F63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15240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>
            <a:extLst>
              <a:ext uri="{FF2B5EF4-FFF2-40B4-BE49-F238E27FC236}">
                <a16:creationId xmlns:a16="http://schemas.microsoft.com/office/drawing/2014/main" id="{D8C3698C-3C91-1985-4AAA-6ABFDDA83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01613"/>
            <a:ext cx="1389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45DEE5C-E87D-D836-7C44-2FEABE46F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Letter-join Air Plus 40" pitchFamily="50" charset="0"/>
              </a:rPr>
              <a:t>Thank you for visiting…..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EC9C1-4733-5EF8-E98C-E96DABD98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b="1" dirty="0">
                <a:latin typeface="Letter-join Air Plus 40" panose="02000805000000020003" pitchFamily="50" charset="0"/>
              </a:rPr>
              <a:t>Before you go ……</a:t>
            </a:r>
          </a:p>
          <a:p>
            <a:pPr>
              <a:defRPr/>
            </a:pPr>
            <a:r>
              <a:rPr lang="en-GB" sz="28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Hand in any registration forms you may have completed whilst here or drop them into school before Friday 19</a:t>
            </a:r>
            <a:r>
              <a:rPr lang="en-GB" sz="2800" baseline="300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th</a:t>
            </a:r>
            <a:r>
              <a:rPr lang="en-GB" sz="28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 July.</a:t>
            </a:r>
          </a:p>
          <a:p>
            <a:pPr>
              <a:defRPr/>
            </a:pPr>
            <a:r>
              <a:rPr lang="en-GB" sz="28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Check that you are aware of the date &amp; time for your child’s home visit (if applicable) and their start date / time. </a:t>
            </a:r>
          </a:p>
          <a:p>
            <a:pPr>
              <a:defRPr/>
            </a:pPr>
            <a:r>
              <a:rPr lang="en-GB" sz="28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Sign up to a ‘Stay and Play’ session on Friday 6</a:t>
            </a:r>
            <a:r>
              <a:rPr lang="en-GB" sz="2800" baseline="300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th</a:t>
            </a:r>
            <a:r>
              <a:rPr lang="en-GB" sz="28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 September.</a:t>
            </a:r>
          </a:p>
          <a:p>
            <a:pPr>
              <a:defRPr/>
            </a:pPr>
            <a:r>
              <a:rPr lang="en-GB" sz="28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If you have any questions, please come and ask us. 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6AB2C652-A501-ACD9-88CA-E6D751318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10445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24714C0-3174-0B62-6257-8248687F5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0575"/>
            <a:ext cx="8229600" cy="2305050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Curlz MT" panose="04040404050702020202" pitchFamily="82" charset="0"/>
              </a:rPr>
              <a:t>Thank you ….</a:t>
            </a:r>
            <a:br>
              <a:rPr lang="en-GB" altLang="en-US" sz="5400">
                <a:latin typeface="Curlz MT" panose="04040404050702020202" pitchFamily="82" charset="0"/>
              </a:rPr>
            </a:br>
            <a:r>
              <a:rPr lang="en-GB" altLang="en-US" sz="5400">
                <a:latin typeface="Curlz MT" panose="04040404050702020202" pitchFamily="82" charset="0"/>
              </a:rPr>
              <a:t>Let the journey begin….</a:t>
            </a:r>
          </a:p>
        </p:txBody>
      </p:sp>
      <p:sp>
        <p:nvSpPr>
          <p:cNvPr id="16387" name="AutoShape 7" descr="9k=">
            <a:extLst>
              <a:ext uri="{FF2B5EF4-FFF2-40B4-BE49-F238E27FC236}">
                <a16:creationId xmlns:a16="http://schemas.microsoft.com/office/drawing/2014/main" id="{A3ACC022-D138-1D49-C18E-FB515DE535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8" name="Picture 9" descr="14055872-happy-young-safari-adventure-children-playing-outdoors-in-the-grass-with-binoculars-and-exploring-to">
            <a:extLst>
              <a:ext uri="{FF2B5EF4-FFF2-40B4-BE49-F238E27FC236}">
                <a16:creationId xmlns:a16="http://schemas.microsoft.com/office/drawing/2014/main" id="{FB94F76A-B7DA-A19A-3AE7-4B10840D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08500"/>
            <a:ext cx="3005137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children">
            <a:extLst>
              <a:ext uri="{FF2B5EF4-FFF2-40B4-BE49-F238E27FC236}">
                <a16:creationId xmlns:a16="http://schemas.microsoft.com/office/drawing/2014/main" id="{EFA57B63-536C-029A-9E91-0F81C8D14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24008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13" descr="9k=">
            <a:extLst>
              <a:ext uri="{FF2B5EF4-FFF2-40B4-BE49-F238E27FC236}">
                <a16:creationId xmlns:a16="http://schemas.microsoft.com/office/drawing/2014/main" id="{D3B82029-513C-AFA2-B630-CAEBE3DB39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91" name="Picture 15" descr="SDC11333">
            <a:extLst>
              <a:ext uri="{FF2B5EF4-FFF2-40B4-BE49-F238E27FC236}">
                <a16:creationId xmlns:a16="http://schemas.microsoft.com/office/drawing/2014/main" id="{BFA41027-A566-F2ED-848A-3C494D6C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29162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7" descr="F65FFAD1-0BEB-3DFF-0A09A697AB6A5A62">
            <a:extLst>
              <a:ext uri="{FF2B5EF4-FFF2-40B4-BE49-F238E27FC236}">
                <a16:creationId xmlns:a16="http://schemas.microsoft.com/office/drawing/2014/main" id="{428443D6-2E6F-572A-47C7-ED2A2B11B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316865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 descr="SDC11333">
            <a:extLst>
              <a:ext uri="{FF2B5EF4-FFF2-40B4-BE49-F238E27FC236}">
                <a16:creationId xmlns:a16="http://schemas.microsoft.com/office/drawing/2014/main" id="{D2CB90E4-76C9-1CCF-76C8-EC641881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29162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4A9BD82-EB21-9FE9-2F50-19DC62E33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Letter-join Air Plus 40" pitchFamily="50" charset="0"/>
              </a:rPr>
              <a:t>Our School Vision and Values</a:t>
            </a:r>
            <a:endParaRPr lang="en-GB" altLang="en-US">
              <a:latin typeface="Letter-join Air Plus 40" pitchFamily="50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899B940-501F-E048-FD56-15062E38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altLang="en-US" sz="2000" dirty="0">
                <a:latin typeface="Letter-join Air Plus 40" panose="02000805000000020003" pitchFamily="50" charset="0"/>
              </a:rPr>
              <a:t>Children are at the centre of everything that we do. 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000" dirty="0">
                <a:latin typeface="Letter-join Air Plus 40" panose="02000805000000020003" pitchFamily="50" charset="0"/>
              </a:rPr>
              <a:t>This is underpinned by our vision of       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3600" dirty="0">
                <a:solidFill>
                  <a:schemeClr val="bg1"/>
                </a:solidFill>
                <a:latin typeface="Letter-join Air Plus 40" panose="02000805000000020003" pitchFamily="50" charset="0"/>
              </a:rPr>
              <a:t>'Let us love...Let us thrive' 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800" dirty="0">
                <a:latin typeface="Letter-join Air Plus 40" panose="02000805000000020003" pitchFamily="50" charset="0"/>
              </a:rPr>
              <a:t>and core values of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800" dirty="0">
                <a:latin typeface="Letter-join Air Plus 40" panose="02000805000000020003" pitchFamily="50" charset="0"/>
              </a:rPr>
              <a:t> </a:t>
            </a:r>
            <a:r>
              <a:rPr lang="en-GB" altLang="en-US" sz="2800" b="1" dirty="0">
                <a:latin typeface="Letter-join Air Plus 40" panose="02000805000000020003" pitchFamily="50" charset="0"/>
              </a:rPr>
              <a:t>love, friendship, respect, endurance, 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800" b="1" dirty="0">
                <a:latin typeface="Letter-join Air Plus 40" panose="02000805000000020003" pitchFamily="50" charset="0"/>
              </a:rPr>
              <a:t>honesty,  peace</a:t>
            </a:r>
            <a:r>
              <a:rPr lang="en-GB" altLang="en-US" sz="2800" dirty="0">
                <a:latin typeface="Letter-join Air Plus 40" panose="02000805000000020003" pitchFamily="50" charset="0"/>
              </a:rPr>
              <a:t>. </a:t>
            </a:r>
          </a:p>
          <a:p>
            <a:pPr>
              <a:defRPr/>
            </a:pPr>
            <a:endParaRPr lang="en-GB" altLang="en-US" sz="2400" dirty="0">
              <a:latin typeface="NTPreCursivefk" panose="03000400000000000000" pitchFamily="66" charset="0"/>
            </a:endParaRPr>
          </a:p>
          <a:p>
            <a:pPr marL="0" indent="0">
              <a:buFontTx/>
              <a:buNone/>
              <a:defRPr/>
            </a:pPr>
            <a:endParaRPr lang="en-GB" altLang="en-US" sz="2400" dirty="0">
              <a:latin typeface="NTPreCursivefk" panose="03000400000000000000" pitchFamily="66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n-US" dirty="0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B7FB7E79-2D3C-66F0-33AF-FCBA6BC06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219551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37FD4761-3BE1-D5E8-562C-A4FFE0D8C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76813"/>
            <a:ext cx="27066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>
            <a:extLst>
              <a:ext uri="{FF2B5EF4-FFF2-40B4-BE49-F238E27FC236}">
                <a16:creationId xmlns:a16="http://schemas.microsoft.com/office/drawing/2014/main" id="{D2CC5D1F-C503-08F7-CD81-1D41A9824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5214938"/>
            <a:ext cx="31940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8AA77A5-D784-FA2E-CD99-4039844B8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Letter-join Air Plus 40" pitchFamily="50" charset="0"/>
              </a:rPr>
              <a:t>Meet the Reception team…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62B1B-AA56-AAC2-68E5-73DE7A812C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435975" cy="47847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>
                <a:latin typeface="Letter-join Air Plus 40" pitchFamily="50" charset="0"/>
              </a:rPr>
              <a:t>Miss Melia  Mrs Taak    Miss Smith  Mrs Arabzadeh</a:t>
            </a:r>
          </a:p>
          <a:p>
            <a:pPr marL="0" indent="0">
              <a:buFontTx/>
              <a:buNone/>
            </a:pPr>
            <a:endParaRPr lang="en-GB" altLang="en-US" sz="240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40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40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40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40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40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40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r>
              <a:rPr lang="en-GB" altLang="en-US" sz="2400">
                <a:latin typeface="Letter-join Air Plus 40" pitchFamily="50" charset="0"/>
              </a:rPr>
              <a:t>				Mrs Hargun (mornings)</a:t>
            </a:r>
          </a:p>
          <a:p>
            <a:pPr marL="0" indent="0">
              <a:buFontTx/>
              <a:buNone/>
            </a:pPr>
            <a:endParaRPr lang="en-GB" altLang="en-US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>
              <a:latin typeface="NTPreCursive" pitchFamily="66" charset="0"/>
            </a:endParaRPr>
          </a:p>
          <a:p>
            <a:pPr marL="0" indent="0">
              <a:buFontTx/>
              <a:buNone/>
            </a:pPr>
            <a:r>
              <a:rPr lang="en-GB" altLang="en-US">
                <a:latin typeface="NTPreCursive" pitchFamily="66" charset="0"/>
              </a:rPr>
              <a:t>				</a:t>
            </a:r>
          </a:p>
          <a:p>
            <a:pPr marL="0" indent="0">
              <a:buFontTx/>
              <a:buNone/>
            </a:pPr>
            <a:endParaRPr lang="en-GB" altLang="en-US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sz="3600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sz="3600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sz="3600">
              <a:latin typeface="NTPreCursive" pitchFamily="66" charset="0"/>
            </a:endParaRP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059B2373-E13C-F447-9A0E-E7B84CD7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157788"/>
            <a:ext cx="23161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>
            <a:extLst>
              <a:ext uri="{FF2B5EF4-FFF2-40B4-BE49-F238E27FC236}">
                <a16:creationId xmlns:a16="http://schemas.microsoft.com/office/drawing/2014/main" id="{CA9872E4-BF71-16B2-F9FD-30C74D159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4076" r="8524" b="6493"/>
          <a:stretch>
            <a:fillRect/>
          </a:stretch>
        </p:blipFill>
        <p:spPr bwMode="auto">
          <a:xfrm>
            <a:off x="415925" y="1912938"/>
            <a:ext cx="17049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A picture containing human face, person, smile, clothing&#10;&#10;Description automatically generated">
            <a:extLst>
              <a:ext uri="{FF2B5EF4-FFF2-40B4-BE49-F238E27FC236}">
                <a16:creationId xmlns:a16="http://schemas.microsoft.com/office/drawing/2014/main" id="{C4D722D4-F7BA-D145-4802-8B60FBFF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2938"/>
            <a:ext cx="17049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>
            <a:extLst>
              <a:ext uri="{FF2B5EF4-FFF2-40B4-BE49-F238E27FC236}">
                <a16:creationId xmlns:a16="http://schemas.microsoft.com/office/drawing/2014/main" id="{EC72B5E3-C591-314F-5BAB-BF0BC1C1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06588"/>
            <a:ext cx="194468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>
            <a:extLst>
              <a:ext uri="{FF2B5EF4-FFF2-40B4-BE49-F238E27FC236}">
                <a16:creationId xmlns:a16="http://schemas.microsoft.com/office/drawing/2014/main" id="{A2157910-7ABC-7A81-1E7B-EA4E2FC8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912938"/>
            <a:ext cx="198913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E719C7C-C84C-42C1-50B6-756BF11A3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latin typeface="Letter-join Air Plus 40" pitchFamily="50" charset="0"/>
              </a:rPr>
              <a:t>The rest of the team….Parents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D160A93C-3D66-A1FD-3918-06FABF3D5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7350" y="1268413"/>
            <a:ext cx="8299450" cy="30956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800" dirty="0">
                <a:latin typeface="Letter-join Air Plus 40" panose="02000805000000020003" pitchFamily="50" charset="0"/>
              </a:rPr>
              <a:t>Parents and school working together as partners in your child’s learning…..</a:t>
            </a:r>
          </a:p>
          <a:p>
            <a:pPr eaLnBrk="1" hangingPunct="1">
              <a:defRPr/>
            </a:pPr>
            <a:r>
              <a:rPr lang="en-GB" altLang="en-US" sz="2000" dirty="0">
                <a:latin typeface="Letter-join Air Plus 40" panose="02000805000000020003" pitchFamily="50" charset="0"/>
              </a:rPr>
              <a:t>Share your child’s interests, talents, abilities with your child’s teacher / keyworker. This enables us to tailor the curriculum to meet your child’s needs and plan lessons that will be exciting and engaging for your child. </a:t>
            </a:r>
          </a:p>
          <a:p>
            <a:pPr eaLnBrk="1" hangingPunct="1">
              <a:defRPr/>
            </a:pPr>
            <a:r>
              <a:rPr lang="en-GB" altLang="en-US" sz="2000" dirty="0">
                <a:latin typeface="Letter-join Air Plus 40" panose="02000805000000020003" pitchFamily="50" charset="0"/>
              </a:rPr>
              <a:t>Throughout the year you can reinforce the skills your child is developing – therefore helping to consolidate learning.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dirty="0">
              <a:latin typeface="NTPreCursive" panose="03000400000000000000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C2E28EC4-2A8C-939F-F54C-3A8A7797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29225"/>
            <a:ext cx="404336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57F07126-E179-6E4A-E305-56E5C418A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5229225"/>
            <a:ext cx="28162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2115FF4-B6C3-02EC-11F5-C7D01971C0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4513" y="195263"/>
            <a:ext cx="7772400" cy="1470025"/>
          </a:xfrm>
        </p:spPr>
        <p:txBody>
          <a:bodyPr/>
          <a:lstStyle/>
          <a:p>
            <a:r>
              <a:rPr lang="en-GB" altLang="en-US" sz="3600" b="1">
                <a:latin typeface="Letter-join Air Plus 40" pitchFamily="50" charset="0"/>
              </a:rPr>
              <a:t>Starting Reception- Transition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8DAE963D-8D35-D42F-C56C-D3107E1B10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1420813"/>
            <a:ext cx="8567737" cy="1752600"/>
          </a:xfrm>
        </p:spPr>
        <p:txBody>
          <a:bodyPr/>
          <a:lstStyle/>
          <a:p>
            <a:r>
              <a:rPr lang="en-GB" altLang="en-US" sz="2000" b="1">
                <a:solidFill>
                  <a:srgbClr val="B5FCA2"/>
                </a:solidFill>
                <a:latin typeface="Letter-join Air Plus 40" pitchFamily="50" charset="0"/>
              </a:rPr>
              <a:t>Home visits (if your child is new to St James)</a:t>
            </a:r>
          </a:p>
          <a:p>
            <a:r>
              <a:rPr lang="en-GB" altLang="en-US" sz="2000" b="1">
                <a:solidFill>
                  <a:srgbClr val="B5FCA2"/>
                </a:solidFill>
                <a:latin typeface="Letter-join Air Plus 40" pitchFamily="50" charset="0"/>
              </a:rPr>
              <a:t>Tuesday 3</a:t>
            </a:r>
            <a:r>
              <a:rPr lang="en-GB" altLang="en-US" sz="2000" b="1" baseline="30000">
                <a:solidFill>
                  <a:srgbClr val="B5FCA2"/>
                </a:solidFill>
                <a:latin typeface="Letter-join Air Plus 40" pitchFamily="50" charset="0"/>
              </a:rPr>
              <a:t>rd</a:t>
            </a:r>
            <a:r>
              <a:rPr lang="en-GB" altLang="en-US" sz="2000" b="1">
                <a:solidFill>
                  <a:srgbClr val="B5FCA2"/>
                </a:solidFill>
                <a:latin typeface="Letter-join Air Plus 40" pitchFamily="50" charset="0"/>
              </a:rPr>
              <a:t>, Wednesday 4</a:t>
            </a:r>
            <a:r>
              <a:rPr lang="en-GB" altLang="en-US" sz="2000" b="1" baseline="30000">
                <a:solidFill>
                  <a:srgbClr val="B5FCA2"/>
                </a:solidFill>
                <a:latin typeface="Letter-join Air Plus 40" pitchFamily="50" charset="0"/>
              </a:rPr>
              <a:t>th</a:t>
            </a:r>
            <a:r>
              <a:rPr lang="en-GB" altLang="en-US" sz="2000" b="1">
                <a:solidFill>
                  <a:srgbClr val="B5FCA2"/>
                </a:solidFill>
                <a:latin typeface="Letter-join Air Plus 40" pitchFamily="50" charset="0"/>
              </a:rPr>
              <a:t>, Thursday 5</a:t>
            </a:r>
            <a:r>
              <a:rPr lang="en-GB" altLang="en-US" sz="2000" b="1" baseline="30000">
                <a:solidFill>
                  <a:srgbClr val="B5FCA2"/>
                </a:solidFill>
                <a:latin typeface="Letter-join Air Plus 40" pitchFamily="50" charset="0"/>
              </a:rPr>
              <a:t>th</a:t>
            </a:r>
            <a:r>
              <a:rPr lang="en-GB" altLang="en-US" sz="2000" b="1">
                <a:solidFill>
                  <a:srgbClr val="B5FCA2"/>
                </a:solidFill>
                <a:latin typeface="Letter-join Air Plus 40" pitchFamily="50" charset="0"/>
              </a:rPr>
              <a:t> September</a:t>
            </a:r>
          </a:p>
          <a:p>
            <a:r>
              <a:rPr lang="en-GB" altLang="en-US" sz="2000">
                <a:latin typeface="Letter-join Air Plus 40" pitchFamily="50" charset="0"/>
              </a:rPr>
              <a:t>An informal opportunity for your child to meet their new teachers in the comfort of their own home. </a:t>
            </a:r>
          </a:p>
          <a:p>
            <a:r>
              <a:rPr lang="en-GB" altLang="en-US" sz="2000" b="1">
                <a:solidFill>
                  <a:srgbClr val="B5FCA2"/>
                </a:solidFill>
                <a:latin typeface="Letter-join Air Plus 40" pitchFamily="50" charset="0"/>
              </a:rPr>
              <a:t>Visits to school – Stay and Play Sessions – </a:t>
            </a:r>
          </a:p>
          <a:p>
            <a:r>
              <a:rPr lang="en-GB" altLang="en-US" sz="2000" b="1">
                <a:solidFill>
                  <a:srgbClr val="B5FCA2"/>
                </a:solidFill>
                <a:latin typeface="Letter-join Air Plus 40" pitchFamily="50" charset="0"/>
              </a:rPr>
              <a:t>Friday 6</a:t>
            </a:r>
            <a:r>
              <a:rPr lang="en-GB" altLang="en-US" sz="2000" b="1" baseline="30000">
                <a:solidFill>
                  <a:srgbClr val="B5FCA2"/>
                </a:solidFill>
                <a:latin typeface="Letter-join Air Plus 40" pitchFamily="50" charset="0"/>
              </a:rPr>
              <a:t>th</a:t>
            </a:r>
            <a:r>
              <a:rPr lang="en-GB" altLang="en-US" sz="2000" b="1">
                <a:solidFill>
                  <a:srgbClr val="B5FCA2"/>
                </a:solidFill>
                <a:latin typeface="Letter-join Air Plus 40" pitchFamily="50" charset="0"/>
              </a:rPr>
              <a:t> September</a:t>
            </a:r>
          </a:p>
          <a:p>
            <a:r>
              <a:rPr lang="en-GB" altLang="en-US" sz="2000">
                <a:latin typeface="Letter-join Air Plus 40" pitchFamily="50" charset="0"/>
              </a:rPr>
              <a:t>You and your child visit the Reception classroom environment and have the opportunity to meet other parents and children. </a:t>
            </a:r>
          </a:p>
          <a:p>
            <a:r>
              <a:rPr lang="en-GB" altLang="en-US" sz="2400">
                <a:solidFill>
                  <a:srgbClr val="B5FCA2"/>
                </a:solidFill>
                <a:latin typeface="Letter-join Air Plus 40" pitchFamily="50" charset="0"/>
              </a:rPr>
              <a:t>Transition week – </a:t>
            </a:r>
          </a:p>
          <a:p>
            <a:r>
              <a:rPr lang="en-GB" altLang="en-US" sz="2400">
                <a:solidFill>
                  <a:srgbClr val="B5FCA2"/>
                </a:solidFill>
                <a:latin typeface="Letter-join Air Plus 40" pitchFamily="50" charset="0"/>
              </a:rPr>
              <a:t>week commencing 9</a:t>
            </a:r>
            <a:r>
              <a:rPr lang="en-GB" altLang="en-US" sz="2400" baseline="30000">
                <a:solidFill>
                  <a:srgbClr val="B5FCA2"/>
                </a:solidFill>
                <a:latin typeface="Letter-join Air Plus 40" pitchFamily="50" charset="0"/>
              </a:rPr>
              <a:t>th</a:t>
            </a:r>
            <a:r>
              <a:rPr lang="en-GB" altLang="en-US" sz="2400">
                <a:solidFill>
                  <a:srgbClr val="B5FCA2"/>
                </a:solidFill>
                <a:latin typeface="Letter-join Air Plus 40" pitchFamily="50" charset="0"/>
              </a:rPr>
              <a:t> September</a:t>
            </a:r>
          </a:p>
          <a:p>
            <a:r>
              <a:rPr lang="en-GB" altLang="en-US" sz="2000">
                <a:latin typeface="Letter-join Air Plus 40" pitchFamily="50" charset="0"/>
              </a:rPr>
              <a:t>Half day sessions for half of the Reception class</a:t>
            </a:r>
          </a:p>
          <a:p>
            <a:endParaRPr lang="en-GB" altLang="en-US" sz="2000">
              <a:latin typeface="Letter-join Air Plus 40" pitchFamily="50" charset="0"/>
            </a:endParaRPr>
          </a:p>
          <a:p>
            <a:r>
              <a:rPr lang="en-GB" altLang="en-US" sz="2800">
                <a:solidFill>
                  <a:srgbClr val="FACF1A"/>
                </a:solidFill>
                <a:latin typeface="Letter-join Air Plus 40" pitchFamily="50" charset="0"/>
              </a:rPr>
              <a:t>In school full time – Thursday 12</a:t>
            </a:r>
            <a:r>
              <a:rPr lang="en-GB" altLang="en-US" sz="2800" baseline="30000">
                <a:solidFill>
                  <a:srgbClr val="FACF1A"/>
                </a:solidFill>
                <a:latin typeface="Letter-join Air Plus 40" pitchFamily="50" charset="0"/>
              </a:rPr>
              <a:t>th</a:t>
            </a:r>
            <a:r>
              <a:rPr lang="en-GB" altLang="en-US" sz="2800">
                <a:solidFill>
                  <a:srgbClr val="FACF1A"/>
                </a:solidFill>
                <a:latin typeface="Letter-join Air Plus 40" pitchFamily="50" charset="0"/>
              </a:rPr>
              <a:t> September onwards</a:t>
            </a:r>
          </a:p>
          <a:p>
            <a:endParaRPr lang="en-GB" altLang="en-US" sz="2800">
              <a:latin typeface="Letter-join Air Plus 40" pitchFamily="50" charset="0"/>
            </a:endParaRP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52379604-781C-17C0-9423-44E1A3B55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98805">
            <a:off x="471488" y="801688"/>
            <a:ext cx="122396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EFC56B3-2381-0192-8AD8-F7A98B58E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FF0000"/>
                </a:solidFill>
                <a:latin typeface="Letter-join Air Plus 40" pitchFamily="50" charset="0"/>
              </a:rPr>
              <a:t>EYFS Educational Programmes 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C2812640-F56D-D9D1-23F7-2E812F295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  <a:solidFill>
            <a:srgbClr val="A3F3FB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dirty="0">
                <a:latin typeface="Letter-join Air Plus 40" panose="02000805000000020003" pitchFamily="50" charset="0"/>
              </a:rPr>
              <a:t>Prime Areas of Learning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Personal, Social and Emotional – </a:t>
            </a:r>
            <a:r>
              <a:rPr lang="en-GB" sz="1800" dirty="0">
                <a:latin typeface="Letter-join Air Plus 40" panose="02000805000000020003" pitchFamily="50" charset="0"/>
              </a:rPr>
              <a:t>self regulation, self care,</a:t>
            </a:r>
            <a:r>
              <a:rPr lang="en-GB" sz="1800" b="1" dirty="0">
                <a:latin typeface="Letter-join Air Plus 40" panose="02000805000000020003" pitchFamily="50" charset="0"/>
              </a:rPr>
              <a:t> </a:t>
            </a:r>
            <a:r>
              <a:rPr lang="en-GB" sz="1800" dirty="0">
                <a:latin typeface="Letter-join Air Plus 40" panose="02000805000000020003" pitchFamily="50" charset="0"/>
              </a:rPr>
              <a:t>relationships, feelings, self confidence and developing independence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Physical Development</a:t>
            </a:r>
            <a:r>
              <a:rPr lang="en-GB" sz="1800" dirty="0">
                <a:latin typeface="Letter-join Air Plus 40" panose="02000805000000020003" pitchFamily="50" charset="0"/>
              </a:rPr>
              <a:t> – P.E. fine motor control, including pencil control, using scissors and gross motor control.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Communication and Language – </a:t>
            </a:r>
            <a:r>
              <a:rPr lang="en-GB" sz="1800" dirty="0">
                <a:latin typeface="Letter-join Air Plus 40" panose="02000805000000020003" pitchFamily="50" charset="0"/>
              </a:rPr>
              <a:t>Listening, attention, understanding and speaking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2400" b="1" dirty="0">
              <a:latin typeface="NTPreCursive" panose="03000400000000000000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dirty="0">
                <a:latin typeface="Letter-join Air Plus 40" panose="02000805000000020003" pitchFamily="50" charset="0"/>
              </a:rPr>
              <a:t>Specific Areas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Literacy – </a:t>
            </a:r>
            <a:r>
              <a:rPr lang="en-GB" sz="1800" dirty="0">
                <a:latin typeface="Letter-join Air Plus 40" panose="02000805000000020003" pitchFamily="50" charset="0"/>
              </a:rPr>
              <a:t>word reading, comprehension and writing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Mathematics – </a:t>
            </a:r>
            <a:r>
              <a:rPr lang="en-GB" sz="1800" dirty="0">
                <a:latin typeface="Letter-join Air Plus 40" panose="02000805000000020003" pitchFamily="50" charset="0"/>
              </a:rPr>
              <a:t>numbers, numerical patterns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Understanding the World</a:t>
            </a:r>
            <a:r>
              <a:rPr lang="en-GB" sz="1800" dirty="0">
                <a:latin typeface="Letter-join Air Plus 40" panose="02000805000000020003" pitchFamily="50" charset="0"/>
              </a:rPr>
              <a:t> – history (past and present), our natural world (geography), people, culture and communities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dirty="0">
                <a:latin typeface="Letter-join Air Plus 40" panose="02000805000000020003" pitchFamily="50" charset="0"/>
              </a:rPr>
              <a:t>(geography and R.E)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Expressive Arts and Design</a:t>
            </a:r>
            <a:r>
              <a:rPr lang="en-GB" sz="1800" dirty="0">
                <a:latin typeface="Letter-join Air Plus 40" panose="02000805000000020003" pitchFamily="50" charset="0"/>
              </a:rPr>
              <a:t> – exploring media, being imaginative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Letter-join Air Plus 40" panose="02000805000000020003" pitchFamily="50" charset="0"/>
              </a:rPr>
              <a:t>Statutory Assessments – Baseline assessment (first six weeks of starting school). EYFS Profile assessed at the end of Reception. </a:t>
            </a:r>
            <a:endParaRPr lang="en-GB" sz="2400" dirty="0">
              <a:latin typeface="NTPreCursive" panose="03000400000000000000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1800" dirty="0"/>
              <a:t>                  </a:t>
            </a:r>
            <a:endParaRPr lang="en-US" sz="1800" dirty="0"/>
          </a:p>
        </p:txBody>
      </p:sp>
      <p:pic>
        <p:nvPicPr>
          <p:cNvPr id="7172" name="Picture 6" descr="ANd9GcRCbsRYIPs9mwl4av-REnW_iJOXjTuqdZXQyynqa_HDH3ngmIIW">
            <a:extLst>
              <a:ext uri="{FF2B5EF4-FFF2-40B4-BE49-F238E27FC236}">
                <a16:creationId xmlns:a16="http://schemas.microsoft.com/office/drawing/2014/main" id="{F1C6462C-0E7E-92A4-9762-F71ADBD9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713">
            <a:off x="7997825" y="4581525"/>
            <a:ext cx="9032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8" descr="2Q==">
            <a:extLst>
              <a:ext uri="{FF2B5EF4-FFF2-40B4-BE49-F238E27FC236}">
                <a16:creationId xmlns:a16="http://schemas.microsoft.com/office/drawing/2014/main" id="{B90520E2-F63C-FF08-8E06-8B3CEC32D7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4" name="Picture 10" descr="school-clip-art-9">
            <a:extLst>
              <a:ext uri="{FF2B5EF4-FFF2-40B4-BE49-F238E27FC236}">
                <a16:creationId xmlns:a16="http://schemas.microsoft.com/office/drawing/2014/main" id="{B0521232-5782-279F-39F0-614F4E1B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963863"/>
            <a:ext cx="1481137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>
            <a:extLst>
              <a:ext uri="{FF2B5EF4-FFF2-40B4-BE49-F238E27FC236}">
                <a16:creationId xmlns:a16="http://schemas.microsoft.com/office/drawing/2014/main" id="{B7A571C7-F30C-2121-C195-BEDDA4D59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946400"/>
            <a:ext cx="14541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42C3B7F4-009C-19CC-4EBA-87C682579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3688"/>
            <a:ext cx="8640763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>
            <a:extLst>
              <a:ext uri="{FF2B5EF4-FFF2-40B4-BE49-F238E27FC236}">
                <a16:creationId xmlns:a16="http://schemas.microsoft.com/office/drawing/2014/main" id="{43F723DC-F8A5-BBB4-2B05-C973FF5E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74676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>
            <a:extLst>
              <a:ext uri="{FF2B5EF4-FFF2-40B4-BE49-F238E27FC236}">
                <a16:creationId xmlns:a16="http://schemas.microsoft.com/office/drawing/2014/main" id="{2D474264-B310-049D-D4CA-C549D06D1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" r="10075" b="44295"/>
          <a:stretch>
            <a:fillRect/>
          </a:stretch>
        </p:blipFill>
        <p:spPr bwMode="auto">
          <a:xfrm>
            <a:off x="179388" y="369888"/>
            <a:ext cx="22891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F9727C2A-8103-0EB2-9BBB-328EADCB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132013"/>
            <a:ext cx="44926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8301E87-2411-2D5B-4724-DAF6040B7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69532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2400">
                <a:latin typeface="Letter-join Air Plus 40" pitchFamily="50" charset="0"/>
              </a:rPr>
              <a:t>Please make sure your children are prepared for any eventualities!</a:t>
            </a:r>
            <a:br>
              <a:rPr lang="en-GB" altLang="en-US" sz="2400">
                <a:latin typeface="Letter-join Air Plus 40" pitchFamily="50" charset="0"/>
              </a:rPr>
            </a:br>
            <a:r>
              <a:rPr lang="en-GB" altLang="en-US" sz="2400">
                <a:solidFill>
                  <a:srgbClr val="E6EB29"/>
                </a:solidFill>
                <a:latin typeface="Letter-join Air Plus 40" pitchFamily="50" charset="0"/>
              </a:rPr>
              <a:t>Learning takes place indoors and outdoors</a:t>
            </a:r>
            <a:br>
              <a:rPr lang="en-GB" altLang="en-US" sz="2400">
                <a:solidFill>
                  <a:srgbClr val="E6EB29"/>
                </a:solidFill>
                <a:latin typeface="Letter-join Air Plus 40" pitchFamily="50" charset="0"/>
              </a:rPr>
            </a:br>
            <a:r>
              <a:rPr lang="en-GB" altLang="en-US" sz="2400">
                <a:solidFill>
                  <a:schemeClr val="tx1"/>
                </a:solidFill>
                <a:latin typeface="Letter-join Air Plus 40" pitchFamily="50" charset="0"/>
              </a:rPr>
              <a:t>Forest school sessions</a:t>
            </a:r>
            <a:br>
              <a:rPr lang="en-GB" altLang="en-US" sz="2400">
                <a:solidFill>
                  <a:schemeClr val="tx1"/>
                </a:solidFill>
                <a:latin typeface="Letter-join Air Plus 40" pitchFamily="50" charset="0"/>
              </a:rPr>
            </a:br>
            <a:r>
              <a:rPr lang="en-GB" altLang="en-US" sz="2400">
                <a:solidFill>
                  <a:schemeClr val="tx1"/>
                </a:solidFill>
                <a:latin typeface="Letter-join Air Plus 40" pitchFamily="50" charset="0"/>
              </a:rPr>
              <a:t>Weekly P.E</a:t>
            </a:r>
            <a:br>
              <a:rPr lang="en-GB" altLang="en-US" sz="2400">
                <a:solidFill>
                  <a:schemeClr val="tx1"/>
                </a:solidFill>
                <a:latin typeface="Letter-join Air Plus 40" pitchFamily="50" charset="0"/>
              </a:rPr>
            </a:br>
            <a:r>
              <a:rPr lang="en-GB" altLang="en-US" sz="2400">
                <a:solidFill>
                  <a:schemeClr val="tx1"/>
                </a:solidFill>
                <a:latin typeface="Letter-join Air Plus 40" pitchFamily="50" charset="0"/>
              </a:rPr>
              <a:t>Balanceability</a:t>
            </a:r>
          </a:p>
        </p:txBody>
      </p:sp>
      <p:sp>
        <p:nvSpPr>
          <p:cNvPr id="9219" name="Rectangle 10">
            <a:extLst>
              <a:ext uri="{FF2B5EF4-FFF2-40B4-BE49-F238E27FC236}">
                <a16:creationId xmlns:a16="http://schemas.microsoft.com/office/drawing/2014/main" id="{EA0B5AB3-368A-586C-5FDF-E83C9F630C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4941888"/>
            <a:ext cx="3394075" cy="180022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Letter-join Air Plus 40" pitchFamily="50" charset="0"/>
              </a:rPr>
              <a:t>Sun cream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latin typeface="Letter-join Air Plus 40" pitchFamily="50" charset="0"/>
              </a:rPr>
              <a:t>Hat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latin typeface="Letter-join Air Plus 40" pitchFamily="50" charset="0"/>
              </a:rPr>
              <a:t>Spare clothes</a:t>
            </a:r>
          </a:p>
          <a:p>
            <a:pPr eaLnBrk="1" hangingPunct="1">
              <a:buFontTx/>
              <a:buNone/>
            </a:pPr>
            <a:r>
              <a:rPr lang="en-GB" altLang="en-US" sz="2400" b="1" i="1" u="sng">
                <a:solidFill>
                  <a:srgbClr val="FF0000"/>
                </a:solidFill>
                <a:latin typeface="Letter-join Air Plus 40" pitchFamily="50" charset="0"/>
              </a:rPr>
              <a:t>PLEASE NAME EVERYTHING!</a:t>
            </a:r>
          </a:p>
        </p:txBody>
      </p:sp>
      <p:pic>
        <p:nvPicPr>
          <p:cNvPr id="9220" name="Picture 7" descr="st-place_Girl-Enjoying-Sunshine">
            <a:extLst>
              <a:ext uri="{FF2B5EF4-FFF2-40B4-BE49-F238E27FC236}">
                <a16:creationId xmlns:a16="http://schemas.microsoft.com/office/drawing/2014/main" id="{52EA4D87-F69C-1F30-1168-1D24100F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47879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uddles_380x220_1436058a">
            <a:extLst>
              <a:ext uri="{FF2B5EF4-FFF2-40B4-BE49-F238E27FC236}">
                <a16:creationId xmlns:a16="http://schemas.microsoft.com/office/drawing/2014/main" id="{1353B10D-A76E-04C8-560D-6146DBC9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698750"/>
            <a:ext cx="37179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ANd9GcSd7n8k71T--hP12rCuzCYxwp148ccl7hcXPMVTt1ThI1rmSzh6">
            <a:extLst>
              <a:ext uri="{FF2B5EF4-FFF2-40B4-BE49-F238E27FC236}">
                <a16:creationId xmlns:a16="http://schemas.microsoft.com/office/drawing/2014/main" id="{25B33833-4889-0C03-815D-4172E744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157788"/>
            <a:ext cx="6889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noel_101">
            <a:extLst>
              <a:ext uri="{FF2B5EF4-FFF2-40B4-BE49-F238E27FC236}">
                <a16:creationId xmlns:a16="http://schemas.microsoft.com/office/drawing/2014/main" id="{86DE1AA9-A4B2-CBA4-EC4F-99A8DBE0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3360738"/>
            <a:ext cx="561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9">
            <a:extLst>
              <a:ext uri="{FF2B5EF4-FFF2-40B4-BE49-F238E27FC236}">
                <a16:creationId xmlns:a16="http://schemas.microsoft.com/office/drawing/2014/main" id="{EE4CEF95-D914-C32F-E892-B39F1C8E42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49500"/>
            <a:ext cx="2332037" cy="1757363"/>
          </a:xfrm>
          <a:solidFill>
            <a:srgbClr val="E6EB2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600">
                <a:latin typeface="Letter-join Air Plus 40" pitchFamily="50" charset="0"/>
              </a:rPr>
              <a:t>Warm clothes including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latin typeface="Letter-join Air Plus 40" pitchFamily="50" charset="0"/>
              </a:rPr>
              <a:t>gloves, hats etc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latin typeface="Letter-join Air Plus 40" pitchFamily="50" charset="0"/>
              </a:rPr>
              <a:t>Wellies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latin typeface="Letter-join Air Plus 40" pitchFamily="50" charset="0"/>
              </a:rPr>
              <a:t>Spare clothes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latin typeface="Letter-join Air Plus 40" pitchFamily="50" charset="0"/>
              </a:rPr>
              <a:t>PE kit</a:t>
            </a:r>
          </a:p>
          <a:p>
            <a:pPr eaLnBrk="1" hangingPunct="1">
              <a:buFontTx/>
              <a:buNone/>
            </a:pPr>
            <a:endParaRPr lang="en-GB" altLang="en-US" sz="1600"/>
          </a:p>
          <a:p>
            <a:pPr eaLnBrk="1" hangingPunct="1">
              <a:buFontTx/>
              <a:buNone/>
            </a:pPr>
            <a:endParaRPr lang="en-GB" altLang="en-US" sz="1600"/>
          </a:p>
        </p:txBody>
      </p:sp>
      <p:pic>
        <p:nvPicPr>
          <p:cNvPr id="9225" name="Picture 2">
            <a:extLst>
              <a:ext uri="{FF2B5EF4-FFF2-40B4-BE49-F238E27FC236}">
                <a16:creationId xmlns:a16="http://schemas.microsoft.com/office/drawing/2014/main" id="{1DD88463-02B3-511A-0A63-81834C40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728788"/>
            <a:ext cx="27051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FB58118B-EEDB-1395-989D-E367B9A56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09975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b="1">
                <a:latin typeface="Letter-join Air Plus 40" pitchFamily="50" charset="0"/>
              </a:rPr>
              <a:t>Attendance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91A25354-43C6-1A45-5E16-D7936FCEF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09025" cy="51419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800" b="1" dirty="0">
                <a:latin typeface="Letter-join Air Plus 40" panose="02000805000000020003" pitchFamily="50" charset="0"/>
              </a:rPr>
              <a:t>Reception - 8:40am – 3.20pm</a:t>
            </a:r>
          </a:p>
          <a:p>
            <a:pPr eaLnBrk="1" hangingPunct="1">
              <a:defRPr/>
            </a:pPr>
            <a:r>
              <a:rPr lang="en-GB" sz="2400" dirty="0">
                <a:latin typeface="Letter-join Air Plus 40" panose="02000805000000020003" pitchFamily="50" charset="0"/>
              </a:rPr>
              <a:t>Arrive on time as being punctual helps to establish routines</a:t>
            </a:r>
          </a:p>
          <a:p>
            <a:pPr eaLnBrk="1" hangingPunct="1">
              <a:defRPr/>
            </a:pPr>
            <a:r>
              <a:rPr lang="en-GB" sz="2400" dirty="0">
                <a:latin typeface="Letter-join Air Plus 40" panose="02000805000000020003" pitchFamily="50" charset="0"/>
              </a:rPr>
              <a:t>Being late means missed learning opportunities</a:t>
            </a:r>
          </a:p>
          <a:p>
            <a:pPr eaLnBrk="1" hangingPunct="1">
              <a:defRPr/>
            </a:pPr>
            <a:r>
              <a:rPr lang="en-GB" sz="2000" dirty="0">
                <a:latin typeface="Letter-join Air Plus 40" panose="02000805000000020003" pitchFamily="50" charset="0"/>
              </a:rPr>
              <a:t>Telephone the school as early as possible if your child will not be in school. </a:t>
            </a:r>
            <a:endParaRPr lang="en-US" sz="2000" dirty="0">
              <a:latin typeface="Letter-join Air Plus 40" panose="02000805000000020003" pitchFamily="50" charset="0"/>
            </a:endParaRPr>
          </a:p>
          <a:p>
            <a:pPr eaLnBrk="1" hangingPunct="1">
              <a:defRPr/>
            </a:pPr>
            <a:r>
              <a:rPr lang="en-GB" sz="2000" dirty="0">
                <a:latin typeface="Letter-join Air Plus 40" panose="02000805000000020003" pitchFamily="50" charset="0"/>
              </a:rPr>
              <a:t>Please avoid being late when collecting your child as you could be charged - £5 per 15 minutes</a:t>
            </a:r>
          </a:p>
          <a:p>
            <a:pPr eaLnBrk="1" hangingPunct="1">
              <a:defRPr/>
            </a:pPr>
            <a:r>
              <a:rPr lang="en-GB" sz="2400" dirty="0">
                <a:latin typeface="Letter-join Air Plus 40" panose="02000805000000020003" pitchFamily="50" charset="0"/>
              </a:rPr>
              <a:t>Attendance is vital for children’s learning!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95% attendance = 9 missed days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90% attendance = 18 missed days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rgbClr val="E6EB29"/>
                </a:solidFill>
                <a:latin typeface="Letter-join Air Plus 40" panose="02000805000000020003" pitchFamily="50" charset="0"/>
              </a:rPr>
              <a:t>85% attendance = 27 missed days</a:t>
            </a:r>
          </a:p>
          <a:p>
            <a:pPr lvl="1" eaLnBrk="1" hangingPunct="1">
              <a:defRPr/>
            </a:pPr>
            <a:r>
              <a:rPr lang="en-GB" sz="2400" dirty="0">
                <a:latin typeface="Letter-join Air Plus 40" panose="02000805000000020003" pitchFamily="50" charset="0"/>
              </a:rPr>
              <a:t>Half termly traffic light letters sent to parents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4E1B54CD-1145-7F99-290D-4D2F23A7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2088"/>
            <a:ext cx="23717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A2456F7F-A8E8-CD6B-AEC2-DE64AF590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73025"/>
            <a:ext cx="21224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>
            <a:extLst>
              <a:ext uri="{FF2B5EF4-FFF2-40B4-BE49-F238E27FC236}">
                <a16:creationId xmlns:a16="http://schemas.microsoft.com/office/drawing/2014/main" id="{4E812AED-B219-925C-7D65-CCA861D37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4581525"/>
            <a:ext cx="122713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887E0060914E953066BC1B8FEDB4" ma:contentTypeVersion="15" ma:contentTypeDescription="Create a new document." ma:contentTypeScope="" ma:versionID="f28777278f50227500ae1bcc50f92a4a">
  <xsd:schema xmlns:xsd="http://www.w3.org/2001/XMLSchema" xmlns:xs="http://www.w3.org/2001/XMLSchema" xmlns:p="http://schemas.microsoft.com/office/2006/metadata/properties" xmlns:ns2="668bc265-22d9-4e56-a010-5fdb62dfde54" xmlns:ns3="74c4034e-6151-44d9-82dc-4ded937cb857" targetNamespace="http://schemas.microsoft.com/office/2006/metadata/properties" ma:root="true" ma:fieldsID="61c93210a0d963a789112f054df659a5" ns2:_="" ns3:_="">
    <xsd:import namespace="668bc265-22d9-4e56-a010-5fdb62dfde54"/>
    <xsd:import namespace="74c4034e-6151-44d9-82dc-4ded937cb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bc265-22d9-4e56-a010-5fdb62dfd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99108c-e5e5-4a4f-87c5-79c8c94060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034e-6151-44d9-82dc-4ded937cb85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fc1534-b3aa-46f6-bd0c-74b16ad30998}" ma:internalName="TaxCatchAll" ma:showField="CatchAllData" ma:web="74c4034e-6151-44d9-82dc-4ded937cb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795D62-07A1-4317-83C1-054FCE1C6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8bc265-22d9-4e56-a010-5fdb62dfde54"/>
    <ds:schemaRef ds:uri="74c4034e-6151-44d9-82dc-4ded937cb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BB4C30-9564-4B6B-BC8E-993D7E398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909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Curlz MT</vt:lpstr>
      <vt:lpstr>Letter-join Air Plus 40</vt:lpstr>
      <vt:lpstr>NTPreCursive</vt:lpstr>
      <vt:lpstr>NTPreCursivefk</vt:lpstr>
      <vt:lpstr>Default Design</vt:lpstr>
      <vt:lpstr>PowerPoint Presentation</vt:lpstr>
      <vt:lpstr>Our School Vision and Values</vt:lpstr>
      <vt:lpstr>Meet the Reception team…</vt:lpstr>
      <vt:lpstr>The rest of the team….Parents</vt:lpstr>
      <vt:lpstr>Starting Reception- Transition</vt:lpstr>
      <vt:lpstr>EYFS Educational Programmes </vt:lpstr>
      <vt:lpstr>PowerPoint Presentation</vt:lpstr>
      <vt:lpstr>Please make sure your children are prepared for any eventualities! Learning takes place indoors and outdoors Forest school sessions Weekly P.E Balanceability</vt:lpstr>
      <vt:lpstr>Attendance</vt:lpstr>
      <vt:lpstr>Communication Systems</vt:lpstr>
      <vt:lpstr>How can I support my child?</vt:lpstr>
      <vt:lpstr>How can I support my child?</vt:lpstr>
      <vt:lpstr>Things to remember…</vt:lpstr>
      <vt:lpstr>Thank you for visiting…..</vt:lpstr>
      <vt:lpstr>Thank you …. Let the journey begin….</vt:lpstr>
    </vt:vector>
  </TitlesOfParts>
  <Company>Research Machines plc.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 Melia</cp:lastModifiedBy>
  <cp:revision>76</cp:revision>
  <dcterms:created xsi:type="dcterms:W3CDTF">2013-06-30T15:58:36Z</dcterms:created>
  <dcterms:modified xsi:type="dcterms:W3CDTF">2024-09-23T15:57:52Z</dcterms:modified>
</cp:coreProperties>
</file>