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9" r:id="rId6"/>
    <p:sldId id="278" r:id="rId7"/>
    <p:sldId id="264" r:id="rId8"/>
    <p:sldId id="267" r:id="rId9"/>
    <p:sldId id="266" r:id="rId10"/>
    <p:sldId id="274" r:id="rId11"/>
    <p:sldId id="276" r:id="rId12"/>
    <p:sldId id="265" r:id="rId13"/>
    <p:sldId id="268" r:id="rId14"/>
    <p:sldId id="269" r:id="rId15"/>
    <p:sldId id="280" r:id="rId16"/>
    <p:sldId id="271" r:id="rId17"/>
    <p:sldId id="279" r:id="rId18"/>
    <p:sldId id="281"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1715A-4387-43E0-A0AD-3DCBDF310EA0}"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650FB-BADA-444A-A2B8-D268F3E5B051}" type="slidenum">
              <a:rPr lang="en-GB" smtClean="0"/>
              <a:t>‹#›</a:t>
            </a:fld>
            <a:endParaRPr lang="en-GB"/>
          </a:p>
        </p:txBody>
      </p:sp>
    </p:spTree>
    <p:extLst>
      <p:ext uri="{BB962C8B-B14F-4D97-AF65-F5344CB8AC3E}">
        <p14:creationId xmlns:p14="http://schemas.microsoft.com/office/powerpoint/2010/main" val="67443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B7C48A-BF38-4B7C-97FA-39113051C708}" type="datetime1">
              <a:rPr lang="en-GB" smtClean="0"/>
              <a:t>25/09/2024</a:t>
            </a:fld>
            <a:endParaRPr lang="en-GB"/>
          </a:p>
        </p:txBody>
      </p:sp>
      <p:sp>
        <p:nvSpPr>
          <p:cNvPr id="5" name="Footer Placeholder 4"/>
          <p:cNvSpPr>
            <a:spLocks noGrp="1"/>
          </p:cNvSpPr>
          <p:nvPr>
            <p:ph type="ftr" sz="quarter" idx="11"/>
          </p:nvPr>
        </p:nvSpPr>
        <p:spPr/>
        <p:txBody>
          <a:bodyPr/>
          <a:lstStyle/>
          <a:p>
            <a:r>
              <a:rPr lang="en-GB"/>
              <a:t>Let us Love Let us Thrive</a:t>
            </a:r>
          </a:p>
        </p:txBody>
      </p:sp>
      <p:sp>
        <p:nvSpPr>
          <p:cNvPr id="6" name="Slide Number Placeholder 5"/>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405287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027784-CEF0-4F51-A453-6B2983C685E7}" type="datetime1">
              <a:rPr lang="en-GB" smtClean="0"/>
              <a:t>25/09/2024</a:t>
            </a:fld>
            <a:endParaRPr lang="en-GB"/>
          </a:p>
        </p:txBody>
      </p:sp>
      <p:sp>
        <p:nvSpPr>
          <p:cNvPr id="5" name="Footer Placeholder 4"/>
          <p:cNvSpPr>
            <a:spLocks noGrp="1"/>
          </p:cNvSpPr>
          <p:nvPr>
            <p:ph type="ftr" sz="quarter" idx="11"/>
          </p:nvPr>
        </p:nvSpPr>
        <p:spPr/>
        <p:txBody>
          <a:bodyPr/>
          <a:lstStyle/>
          <a:p>
            <a:r>
              <a:rPr lang="en-GB"/>
              <a:t>Let us Love Let us Thrive</a:t>
            </a:r>
          </a:p>
        </p:txBody>
      </p:sp>
      <p:sp>
        <p:nvSpPr>
          <p:cNvPr id="6" name="Slide Number Placeholder 5"/>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208056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DA70BB-A652-4611-BC98-183678F6D199}" type="datetime1">
              <a:rPr lang="en-GB" smtClean="0"/>
              <a:t>25/09/2024</a:t>
            </a:fld>
            <a:endParaRPr lang="en-GB"/>
          </a:p>
        </p:txBody>
      </p:sp>
      <p:sp>
        <p:nvSpPr>
          <p:cNvPr id="5" name="Footer Placeholder 4"/>
          <p:cNvSpPr>
            <a:spLocks noGrp="1"/>
          </p:cNvSpPr>
          <p:nvPr>
            <p:ph type="ftr" sz="quarter" idx="11"/>
          </p:nvPr>
        </p:nvSpPr>
        <p:spPr/>
        <p:txBody>
          <a:bodyPr/>
          <a:lstStyle/>
          <a:p>
            <a:r>
              <a:rPr lang="en-GB"/>
              <a:t>Let us Love Let us Thrive</a:t>
            </a:r>
          </a:p>
        </p:txBody>
      </p:sp>
      <p:sp>
        <p:nvSpPr>
          <p:cNvPr id="6" name="Slide Number Placeholder 5"/>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255383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AB99A1-D0DA-4804-BFAB-9C4DB6997795}" type="datetime1">
              <a:rPr lang="en-GB" smtClean="0"/>
              <a:t>25/09/2024</a:t>
            </a:fld>
            <a:endParaRPr lang="en-GB"/>
          </a:p>
        </p:txBody>
      </p:sp>
      <p:sp>
        <p:nvSpPr>
          <p:cNvPr id="5" name="Footer Placeholder 4"/>
          <p:cNvSpPr>
            <a:spLocks noGrp="1"/>
          </p:cNvSpPr>
          <p:nvPr>
            <p:ph type="ftr" sz="quarter" idx="11"/>
          </p:nvPr>
        </p:nvSpPr>
        <p:spPr/>
        <p:txBody>
          <a:bodyPr/>
          <a:lstStyle/>
          <a:p>
            <a:r>
              <a:rPr lang="en-GB"/>
              <a:t>Let us Love Let us Thrive</a:t>
            </a:r>
          </a:p>
        </p:txBody>
      </p:sp>
      <p:sp>
        <p:nvSpPr>
          <p:cNvPr id="6" name="Slide Number Placeholder 5"/>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130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4BCC5E-AE14-4CF4-B069-E0F8803A2D9E}" type="datetime1">
              <a:rPr lang="en-GB" smtClean="0"/>
              <a:t>25/09/2024</a:t>
            </a:fld>
            <a:endParaRPr lang="en-GB"/>
          </a:p>
        </p:txBody>
      </p:sp>
      <p:sp>
        <p:nvSpPr>
          <p:cNvPr id="5" name="Footer Placeholder 4"/>
          <p:cNvSpPr>
            <a:spLocks noGrp="1"/>
          </p:cNvSpPr>
          <p:nvPr>
            <p:ph type="ftr" sz="quarter" idx="11"/>
          </p:nvPr>
        </p:nvSpPr>
        <p:spPr/>
        <p:txBody>
          <a:bodyPr/>
          <a:lstStyle/>
          <a:p>
            <a:r>
              <a:rPr lang="en-GB"/>
              <a:t>Let us Love Let us Thrive</a:t>
            </a:r>
          </a:p>
        </p:txBody>
      </p:sp>
      <p:sp>
        <p:nvSpPr>
          <p:cNvPr id="6" name="Slide Number Placeholder 5"/>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377482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1D3C19-36F2-4F23-B836-1D114D514018}" type="datetime1">
              <a:rPr lang="en-GB" smtClean="0"/>
              <a:t>25/09/2024</a:t>
            </a:fld>
            <a:endParaRPr lang="en-GB"/>
          </a:p>
        </p:txBody>
      </p:sp>
      <p:sp>
        <p:nvSpPr>
          <p:cNvPr id="6" name="Footer Placeholder 5"/>
          <p:cNvSpPr>
            <a:spLocks noGrp="1"/>
          </p:cNvSpPr>
          <p:nvPr>
            <p:ph type="ftr" sz="quarter" idx="11"/>
          </p:nvPr>
        </p:nvSpPr>
        <p:spPr/>
        <p:txBody>
          <a:bodyPr/>
          <a:lstStyle/>
          <a:p>
            <a:r>
              <a:rPr lang="en-GB"/>
              <a:t>Let us Love Let us Thrive</a:t>
            </a:r>
          </a:p>
        </p:txBody>
      </p:sp>
      <p:sp>
        <p:nvSpPr>
          <p:cNvPr id="7" name="Slide Number Placeholder 6"/>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76196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326B07-17B9-4D08-9215-F30BEFFD6915}" type="datetime1">
              <a:rPr lang="en-GB" smtClean="0"/>
              <a:t>25/09/2024</a:t>
            </a:fld>
            <a:endParaRPr lang="en-GB"/>
          </a:p>
        </p:txBody>
      </p:sp>
      <p:sp>
        <p:nvSpPr>
          <p:cNvPr id="8" name="Footer Placeholder 7"/>
          <p:cNvSpPr>
            <a:spLocks noGrp="1"/>
          </p:cNvSpPr>
          <p:nvPr>
            <p:ph type="ftr" sz="quarter" idx="11"/>
          </p:nvPr>
        </p:nvSpPr>
        <p:spPr/>
        <p:txBody>
          <a:bodyPr/>
          <a:lstStyle/>
          <a:p>
            <a:r>
              <a:rPr lang="en-GB"/>
              <a:t>Let us Love Let us Thrive</a:t>
            </a:r>
          </a:p>
        </p:txBody>
      </p:sp>
      <p:sp>
        <p:nvSpPr>
          <p:cNvPr id="9" name="Slide Number Placeholder 8"/>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87368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CDBA41-ACC5-476B-9B77-0E7953A50AE1}" type="datetime1">
              <a:rPr lang="en-GB" smtClean="0"/>
              <a:t>25/09/2024</a:t>
            </a:fld>
            <a:endParaRPr lang="en-GB"/>
          </a:p>
        </p:txBody>
      </p:sp>
      <p:sp>
        <p:nvSpPr>
          <p:cNvPr id="4" name="Footer Placeholder 3"/>
          <p:cNvSpPr>
            <a:spLocks noGrp="1"/>
          </p:cNvSpPr>
          <p:nvPr>
            <p:ph type="ftr" sz="quarter" idx="11"/>
          </p:nvPr>
        </p:nvSpPr>
        <p:spPr/>
        <p:txBody>
          <a:bodyPr/>
          <a:lstStyle/>
          <a:p>
            <a:r>
              <a:rPr lang="en-GB"/>
              <a:t>Let us Love Let us Thrive</a:t>
            </a:r>
          </a:p>
        </p:txBody>
      </p:sp>
      <p:sp>
        <p:nvSpPr>
          <p:cNvPr id="5" name="Slide Number Placeholder 4"/>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322232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26904-1311-4916-8456-E66E1E9C3F6A}" type="datetime1">
              <a:rPr lang="en-GB" smtClean="0"/>
              <a:t>25/09/2024</a:t>
            </a:fld>
            <a:endParaRPr lang="en-GB"/>
          </a:p>
        </p:txBody>
      </p:sp>
      <p:sp>
        <p:nvSpPr>
          <p:cNvPr id="3" name="Footer Placeholder 2"/>
          <p:cNvSpPr>
            <a:spLocks noGrp="1"/>
          </p:cNvSpPr>
          <p:nvPr>
            <p:ph type="ftr" sz="quarter" idx="11"/>
          </p:nvPr>
        </p:nvSpPr>
        <p:spPr/>
        <p:txBody>
          <a:bodyPr/>
          <a:lstStyle/>
          <a:p>
            <a:r>
              <a:rPr lang="en-GB"/>
              <a:t>Let us Love Let us Thrive</a:t>
            </a:r>
          </a:p>
        </p:txBody>
      </p:sp>
      <p:sp>
        <p:nvSpPr>
          <p:cNvPr id="4" name="Slide Number Placeholder 3"/>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142601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5C0C46-6CD0-42D2-ADF3-5737B1750614}" type="datetime1">
              <a:rPr lang="en-GB" smtClean="0"/>
              <a:t>25/09/2024</a:t>
            </a:fld>
            <a:endParaRPr lang="en-GB"/>
          </a:p>
        </p:txBody>
      </p:sp>
      <p:sp>
        <p:nvSpPr>
          <p:cNvPr id="6" name="Footer Placeholder 5"/>
          <p:cNvSpPr>
            <a:spLocks noGrp="1"/>
          </p:cNvSpPr>
          <p:nvPr>
            <p:ph type="ftr" sz="quarter" idx="11"/>
          </p:nvPr>
        </p:nvSpPr>
        <p:spPr/>
        <p:txBody>
          <a:bodyPr/>
          <a:lstStyle/>
          <a:p>
            <a:r>
              <a:rPr lang="en-GB"/>
              <a:t>Let us Love Let us Thrive</a:t>
            </a:r>
          </a:p>
        </p:txBody>
      </p:sp>
      <p:sp>
        <p:nvSpPr>
          <p:cNvPr id="7" name="Slide Number Placeholder 6"/>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9834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95A57-70F6-4635-8F8D-FD0F886B7BE7}" type="datetime1">
              <a:rPr lang="en-GB" smtClean="0"/>
              <a:t>25/09/2024</a:t>
            </a:fld>
            <a:endParaRPr lang="en-GB"/>
          </a:p>
        </p:txBody>
      </p:sp>
      <p:sp>
        <p:nvSpPr>
          <p:cNvPr id="6" name="Footer Placeholder 5"/>
          <p:cNvSpPr>
            <a:spLocks noGrp="1"/>
          </p:cNvSpPr>
          <p:nvPr>
            <p:ph type="ftr" sz="quarter" idx="11"/>
          </p:nvPr>
        </p:nvSpPr>
        <p:spPr/>
        <p:txBody>
          <a:bodyPr/>
          <a:lstStyle/>
          <a:p>
            <a:r>
              <a:rPr lang="en-GB"/>
              <a:t>Let us Love Let us Thrive</a:t>
            </a:r>
          </a:p>
        </p:txBody>
      </p:sp>
      <p:sp>
        <p:nvSpPr>
          <p:cNvPr id="7" name="Slide Number Placeholder 6"/>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8064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2CAF7-4B8F-4616-9B68-3D6FA3E1F47D}" type="datetime1">
              <a:rPr lang="en-GB" smtClean="0"/>
              <a:t>25/09/2024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Let us Love Let us Thrive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6CB2-351C-402B-A288-E871D0869600}" type="slidenum">
              <a:rPr lang="en-GB" smtClean="0"/>
              <a:t>‹#›</a:t>
            </a:fld>
            <a:endParaRPr lang="en-GB"/>
          </a:p>
        </p:txBody>
      </p:sp>
    </p:spTree>
    <p:extLst>
      <p:ext uri="{BB962C8B-B14F-4D97-AF65-F5344CB8AC3E}">
        <p14:creationId xmlns:p14="http://schemas.microsoft.com/office/powerpoint/2010/main" val="252884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contact.us@stjamespri.uk"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ontact.us@stjamespri.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199" y="1568850"/>
            <a:ext cx="10515600" cy="2387600"/>
          </a:xfrm>
        </p:spPr>
        <p:txBody>
          <a:bodyPr>
            <a:normAutofit/>
          </a:bodyPr>
          <a:lstStyle/>
          <a:p>
            <a:r>
              <a:rPr lang="en-GB" sz="6600" b="1" dirty="0"/>
              <a:t>St James CE Primary School</a:t>
            </a:r>
          </a:p>
        </p:txBody>
      </p:sp>
      <p:sp>
        <p:nvSpPr>
          <p:cNvPr id="3" name="Subtitle 2"/>
          <p:cNvSpPr>
            <a:spLocks noGrp="1"/>
          </p:cNvSpPr>
          <p:nvPr>
            <p:ph type="subTitle" idx="1"/>
          </p:nvPr>
        </p:nvSpPr>
        <p:spPr>
          <a:xfrm>
            <a:off x="1352550" y="4106863"/>
            <a:ext cx="9144000" cy="1655762"/>
          </a:xfrm>
        </p:spPr>
        <p:txBody>
          <a:bodyPr/>
          <a:lstStyle/>
          <a:p>
            <a:endParaRPr lang="en-GB" dirty="0"/>
          </a:p>
          <a:p>
            <a:r>
              <a:rPr lang="en-GB" sz="3200" b="1" dirty="0"/>
              <a:t>Year 4 Curriculum Presentation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37" y="274238"/>
            <a:ext cx="11668125" cy="1889924"/>
          </a:xfrm>
          <a:prstGeom prst="rect">
            <a:avLst/>
          </a:prstGeom>
        </p:spPr>
      </p:pic>
      <p:sp>
        <p:nvSpPr>
          <p:cNvPr id="8"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Tree>
    <p:extLst>
      <p:ext uri="{BB962C8B-B14F-4D97-AF65-F5344CB8AC3E}">
        <p14:creationId xmlns:p14="http://schemas.microsoft.com/office/powerpoint/2010/main" val="220381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9646920" cy="636723"/>
          </a:xfrm>
        </p:spPr>
        <p:txBody>
          <a:bodyPr>
            <a:normAutofit fontScale="90000"/>
          </a:bodyPr>
          <a:lstStyle/>
          <a:p>
            <a:r>
              <a:rPr lang="en-GB" sz="4800" b="1" dirty="0"/>
              <a:t>Spellings</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pic>
        <p:nvPicPr>
          <p:cNvPr id="3" name="Picture 2"/>
          <p:cNvPicPr>
            <a:picLocks noChangeAspect="1"/>
          </p:cNvPicPr>
          <p:nvPr/>
        </p:nvPicPr>
        <p:blipFill>
          <a:blip r:embed="rId2"/>
          <a:stretch>
            <a:fillRect/>
          </a:stretch>
        </p:blipFill>
        <p:spPr>
          <a:xfrm>
            <a:off x="875535" y="714102"/>
            <a:ext cx="9517822" cy="5937341"/>
          </a:xfrm>
          <a:prstGeom prst="rect">
            <a:avLst/>
          </a:prstGeom>
        </p:spPr>
      </p:pic>
    </p:spTree>
    <p:extLst>
      <p:ext uri="{BB962C8B-B14F-4D97-AF65-F5344CB8AC3E}">
        <p14:creationId xmlns:p14="http://schemas.microsoft.com/office/powerpoint/2010/main" val="58332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t>Reading</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pic>
        <p:nvPicPr>
          <p:cNvPr id="5" name="Picture 4" descr="Matilda - 978014136546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005" y="1833380"/>
            <a:ext cx="1831976" cy="2526938"/>
          </a:xfrm>
          <a:prstGeom prst="rect">
            <a:avLst/>
          </a:prstGeom>
          <a:noFill/>
          <a:ln>
            <a:noFill/>
          </a:ln>
        </p:spPr>
      </p:pic>
      <p:pic>
        <p:nvPicPr>
          <p:cNvPr id="7" name="Picture 6" descr="Image resul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447" y="1963330"/>
            <a:ext cx="1495335" cy="2396988"/>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075791" y="2125617"/>
            <a:ext cx="1777093" cy="2155145"/>
          </a:xfrm>
          <a:prstGeom prst="rect">
            <a:avLst/>
          </a:prstGeom>
        </p:spPr>
      </p:pic>
    </p:spTree>
    <p:extLst>
      <p:ext uri="{BB962C8B-B14F-4D97-AF65-F5344CB8AC3E}">
        <p14:creationId xmlns:p14="http://schemas.microsoft.com/office/powerpoint/2010/main" val="126302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t>Reading</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3" name="TextBox 2"/>
          <p:cNvSpPr txBox="1"/>
          <p:nvPr/>
        </p:nvSpPr>
        <p:spPr>
          <a:xfrm>
            <a:off x="437662" y="1664677"/>
            <a:ext cx="11465169" cy="3539430"/>
          </a:xfrm>
          <a:prstGeom prst="rect">
            <a:avLst/>
          </a:prstGeom>
          <a:noFill/>
        </p:spPr>
        <p:txBody>
          <a:bodyPr wrap="square" rtlCol="0">
            <a:spAutoFit/>
          </a:bodyPr>
          <a:lstStyle/>
          <a:p>
            <a:r>
              <a:rPr lang="en-GB" sz="2800" dirty="0"/>
              <a:t>Children have a reading book with a </a:t>
            </a:r>
            <a:r>
              <a:rPr lang="en-GB" sz="2800" dirty="0" err="1"/>
              <a:t>zpd</a:t>
            </a:r>
            <a:r>
              <a:rPr lang="en-GB" sz="2800" dirty="0"/>
              <a:t> number on the side.</a:t>
            </a:r>
          </a:p>
          <a:p>
            <a:endParaRPr lang="en-GB" sz="2800" dirty="0"/>
          </a:p>
          <a:p>
            <a:r>
              <a:rPr lang="en-GB" sz="2800" dirty="0"/>
              <a:t>The children should read at home daily their home reading book and encourage them to read other books for example books from the library.</a:t>
            </a:r>
          </a:p>
          <a:p>
            <a:endParaRPr lang="en-GB" sz="2800" dirty="0"/>
          </a:p>
          <a:p>
            <a:r>
              <a:rPr lang="en-GB" sz="2800" dirty="0"/>
              <a:t>Whether the children move up a level or not depends on them completing online questions about what they read to show they have understood what they read.</a:t>
            </a:r>
          </a:p>
        </p:txBody>
      </p:sp>
    </p:spTree>
    <p:extLst>
      <p:ext uri="{BB962C8B-B14F-4D97-AF65-F5344CB8AC3E}">
        <p14:creationId xmlns:p14="http://schemas.microsoft.com/office/powerpoint/2010/main" val="201362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t>Curriculum</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4" name="TextBox 3"/>
          <p:cNvSpPr txBox="1"/>
          <p:nvPr/>
        </p:nvSpPr>
        <p:spPr>
          <a:xfrm>
            <a:off x="183813" y="1187104"/>
            <a:ext cx="4630615" cy="5632311"/>
          </a:xfrm>
          <a:prstGeom prst="rect">
            <a:avLst/>
          </a:prstGeom>
          <a:noFill/>
        </p:spPr>
        <p:txBody>
          <a:bodyPr wrap="square" rtlCol="0">
            <a:spAutoFit/>
          </a:bodyPr>
          <a:lstStyle/>
          <a:p>
            <a:r>
              <a:rPr lang="en-GB" sz="2400" dirty="0"/>
              <a:t>At St James, we nurture the whole child. Our curriculum recognises children’s prior learning experiences and is carefully designed to enrich and inspire pupils to become successful learners. We want our children to be brave, responsible, independent, communicators who are knowledgeable and self-motivated. The curriculum, and supplementary experiences at St James, are integral in developing these and supporting lifelong learning and future success.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429" r="74571"/>
          <a:stretch/>
        </p:blipFill>
        <p:spPr>
          <a:xfrm>
            <a:off x="10121809" y="5170989"/>
            <a:ext cx="2000522" cy="1620154"/>
          </a:xfrm>
          <a:prstGeom prst="rect">
            <a:avLst/>
          </a:prstGeom>
        </p:spPr>
      </p:pic>
      <p:sp>
        <p:nvSpPr>
          <p:cNvPr id="5" name="TextBox 4"/>
          <p:cNvSpPr txBox="1"/>
          <p:nvPr/>
        </p:nvSpPr>
        <p:spPr>
          <a:xfrm>
            <a:off x="4889073" y="147411"/>
            <a:ext cx="5884985" cy="6001643"/>
          </a:xfrm>
          <a:prstGeom prst="rect">
            <a:avLst/>
          </a:prstGeom>
          <a:noFill/>
        </p:spPr>
        <p:txBody>
          <a:bodyPr wrap="square" rtlCol="0">
            <a:spAutoFit/>
          </a:bodyPr>
          <a:lstStyle/>
          <a:p>
            <a:r>
              <a:rPr lang="en-GB" sz="2400" dirty="0"/>
              <a:t>History – Anglo-Saxons, Vikings, Normans and Victorians</a:t>
            </a:r>
          </a:p>
          <a:p>
            <a:endParaRPr lang="en-GB" sz="2400" dirty="0"/>
          </a:p>
          <a:p>
            <a:r>
              <a:rPr lang="en-GB" sz="2400" dirty="0"/>
              <a:t>Geography – Earthquakes, Rainforests, Canada</a:t>
            </a:r>
          </a:p>
          <a:p>
            <a:endParaRPr lang="en-GB" sz="2400" dirty="0"/>
          </a:p>
          <a:p>
            <a:r>
              <a:rPr lang="en-GB" sz="2400" dirty="0"/>
              <a:t>Science – Solids and Liquids, sound, digestion, teeth, electricity, food chains</a:t>
            </a:r>
          </a:p>
          <a:p>
            <a:endParaRPr lang="en-GB" sz="2400" dirty="0"/>
          </a:p>
          <a:p>
            <a:r>
              <a:rPr lang="en-GB" sz="2400" dirty="0"/>
              <a:t>Art – 3d sketching, sculpture, weaving</a:t>
            </a:r>
          </a:p>
          <a:p>
            <a:endParaRPr lang="en-GB" sz="2400" dirty="0"/>
          </a:p>
          <a:p>
            <a:r>
              <a:rPr lang="en-GB" sz="2400" dirty="0"/>
              <a:t>PE – will be swimming after Christmas and letters will be sent</a:t>
            </a:r>
          </a:p>
          <a:p>
            <a:endParaRPr lang="en-GB" sz="2400" dirty="0"/>
          </a:p>
          <a:p>
            <a:r>
              <a:rPr lang="en-GB" sz="2400" dirty="0"/>
              <a:t>Trips – Stafford Castle for our history topic and an RE trip to the mosque and a church</a:t>
            </a:r>
            <a:endParaRPr lang="en-GB" sz="2000" dirty="0"/>
          </a:p>
        </p:txBody>
      </p:sp>
    </p:spTree>
    <p:extLst>
      <p:ext uri="{BB962C8B-B14F-4D97-AF65-F5344CB8AC3E}">
        <p14:creationId xmlns:p14="http://schemas.microsoft.com/office/powerpoint/2010/main" val="173685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t>Multiplication Check</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4" name="TextBox 3"/>
          <p:cNvSpPr txBox="1"/>
          <p:nvPr/>
        </p:nvSpPr>
        <p:spPr>
          <a:xfrm>
            <a:off x="183813" y="987783"/>
            <a:ext cx="11139882" cy="5262979"/>
          </a:xfrm>
          <a:prstGeom prst="rect">
            <a:avLst/>
          </a:prstGeom>
          <a:noFill/>
        </p:spPr>
        <p:txBody>
          <a:bodyPr wrap="square" rtlCol="0">
            <a:spAutoFit/>
          </a:bodyPr>
          <a:lstStyle/>
          <a:p>
            <a:pPr fontAlgn="base"/>
            <a:r>
              <a:rPr lang="en-GB" sz="2400" dirty="0"/>
              <a:t>The Multiplication Tables Check (MTC) is a key stage 2 assessment to be taken by pupils at the end of year 4 (in June). The purpose of the MTC is to make sure the times tables knowledge is at the expected level. </a:t>
            </a:r>
          </a:p>
          <a:p>
            <a:pPr fontAlgn="base"/>
            <a:endParaRPr lang="en-GB" sz="2400" dirty="0"/>
          </a:p>
          <a:p>
            <a:pPr fontAlgn="base"/>
            <a:r>
              <a:rPr lang="en-GB" sz="2400" dirty="0"/>
              <a:t>The MTC is an online test where the pupils are asked 25 questions on times tables 2 to 12. For every question you have 6 seconds to answer and in between the questions there is a 3-second rest. Questions about the 6, 7, 8, 9, and 12 times table come up more often. The questions are generated randomly based on the rules of the MTC.</a:t>
            </a:r>
          </a:p>
          <a:p>
            <a:pPr fontAlgn="base"/>
            <a:endParaRPr lang="en-GB" sz="2400" dirty="0"/>
          </a:p>
          <a:p>
            <a:pPr fontAlgn="base"/>
            <a:r>
              <a:rPr lang="en-GB" sz="2400" u="sng" dirty="0"/>
              <a:t>How to prepare</a:t>
            </a:r>
          </a:p>
          <a:p>
            <a:pPr fontAlgn="base"/>
            <a:r>
              <a:rPr lang="en-GB" sz="2400" dirty="0"/>
              <a:t>A good way to prepare is start early and build a daily routine practising the times tables. With regular practise you will learn all the questions and gain confidence. </a:t>
            </a:r>
          </a:p>
          <a:p>
            <a:pPr fontAlgn="base"/>
            <a:r>
              <a:rPr lang="en-GB" sz="2400" dirty="0"/>
              <a:t>We suggest practising 10 to 15 minutes a day for optimal results.</a:t>
            </a:r>
          </a:p>
          <a:p>
            <a:pPr fontAlgn="base"/>
            <a:r>
              <a:rPr lang="en-GB" sz="2400" dirty="0"/>
              <a:t>You can use </a:t>
            </a:r>
            <a:r>
              <a:rPr lang="en-GB" sz="2400" dirty="0" err="1"/>
              <a:t>tt</a:t>
            </a:r>
            <a:r>
              <a:rPr lang="en-GB" sz="2400" dirty="0"/>
              <a:t> </a:t>
            </a:r>
            <a:r>
              <a:rPr lang="en-GB" sz="2400" dirty="0" err="1"/>
              <a:t>rockstars</a:t>
            </a:r>
            <a:r>
              <a:rPr lang="en-GB" sz="2400" dirty="0"/>
              <a:t> to practise.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429" r="74571"/>
          <a:stretch/>
        </p:blipFill>
        <p:spPr>
          <a:xfrm>
            <a:off x="10121809" y="5170989"/>
            <a:ext cx="2000522" cy="1620154"/>
          </a:xfrm>
          <a:prstGeom prst="rect">
            <a:avLst/>
          </a:prstGeom>
        </p:spPr>
      </p:pic>
    </p:spTree>
    <p:extLst>
      <p:ext uri="{BB962C8B-B14F-4D97-AF65-F5344CB8AC3E}">
        <p14:creationId xmlns:p14="http://schemas.microsoft.com/office/powerpoint/2010/main" val="254687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E5E140-BEF1-9AEA-10F7-87ED0F243638}"/>
              </a:ext>
            </a:extLst>
          </p:cNvPr>
          <p:cNvSpPr>
            <a:spLocks noGrp="1"/>
          </p:cNvSpPr>
          <p:nvPr>
            <p:ph type="ftr" sz="quarter" idx="11"/>
          </p:nvPr>
        </p:nvSpPr>
        <p:spPr/>
        <p:txBody>
          <a:bodyPr/>
          <a:lstStyle/>
          <a:p>
            <a:r>
              <a:rPr lang="en-GB"/>
              <a:t>Let us Love Let us Thrive</a:t>
            </a:r>
          </a:p>
        </p:txBody>
      </p:sp>
      <p:sp>
        <p:nvSpPr>
          <p:cNvPr id="4" name="TextBox 3">
            <a:extLst>
              <a:ext uri="{FF2B5EF4-FFF2-40B4-BE49-F238E27FC236}">
                <a16:creationId xmlns:a16="http://schemas.microsoft.com/office/drawing/2014/main" id="{0E6A9EF2-1A3F-69A6-6D87-C7797A340DEC}"/>
              </a:ext>
            </a:extLst>
          </p:cNvPr>
          <p:cNvSpPr txBox="1"/>
          <p:nvPr/>
        </p:nvSpPr>
        <p:spPr>
          <a:xfrm>
            <a:off x="1026367" y="438540"/>
            <a:ext cx="9218645" cy="4093428"/>
          </a:xfrm>
          <a:prstGeom prst="rect">
            <a:avLst/>
          </a:prstGeom>
          <a:noFill/>
        </p:spPr>
        <p:txBody>
          <a:bodyPr wrap="square">
            <a:spAutoFit/>
          </a:bodyPr>
          <a:lstStyle/>
          <a:p>
            <a:pPr rtl="0"/>
            <a:r>
              <a:rPr lang="en-US" b="1" u="sng" dirty="0"/>
              <a:t>URGENT</a:t>
            </a:r>
            <a:endParaRPr lang="en-US" dirty="0"/>
          </a:p>
          <a:p>
            <a:pPr rtl="0"/>
            <a:r>
              <a:rPr lang="en-US" dirty="0"/>
              <a:t> </a:t>
            </a:r>
          </a:p>
          <a:p>
            <a:pPr marL="285750" indent="-285750" rtl="0">
              <a:buFont typeface="Arial" panose="020B0604020202020204" pitchFamily="34" charset="0"/>
              <a:buChar char="•"/>
            </a:pPr>
            <a:r>
              <a:rPr lang="en-US" sz="2800" dirty="0"/>
              <a:t>Please check emails regularly and ensure that </a:t>
            </a:r>
            <a:r>
              <a:rPr lang="en-US" sz="2800" dirty="0">
                <a:hlinkClick r:id="rId2" tooltip="mailto:contact.us@stjamespri.uk"/>
              </a:rPr>
              <a:t>contact.us@stjamespri.uk</a:t>
            </a:r>
            <a:r>
              <a:rPr lang="en-US" sz="2800" dirty="0"/>
              <a:t> is added to safe senders list. </a:t>
            </a:r>
          </a:p>
          <a:p>
            <a:pPr marL="285750" indent="-285750" rtl="0">
              <a:buFont typeface="Arial" panose="020B0604020202020204" pitchFamily="34" charset="0"/>
              <a:buChar char="•"/>
            </a:pPr>
            <a:r>
              <a:rPr lang="en-US" sz="2800" dirty="0"/>
              <a:t>Communication will be via email, Arbor App and school website moving forwards.</a:t>
            </a:r>
          </a:p>
          <a:p>
            <a:pPr rtl="0"/>
            <a:r>
              <a:rPr lang="en-US" sz="2800" dirty="0"/>
              <a:t> </a:t>
            </a:r>
          </a:p>
          <a:p>
            <a:pPr marL="285750" indent="-285750" rtl="0">
              <a:buFont typeface="Arial" panose="020B0604020202020204" pitchFamily="34" charset="0"/>
              <a:buChar char="•"/>
            </a:pPr>
            <a:r>
              <a:rPr lang="en-US" sz="2800" dirty="0"/>
              <a:t>Parents were also sent a link to fill out medication information and asked to bring in medication like inhalers please do so if you haven’t. </a:t>
            </a:r>
          </a:p>
        </p:txBody>
      </p:sp>
    </p:spTree>
    <p:extLst>
      <p:ext uri="{BB962C8B-B14F-4D97-AF65-F5344CB8AC3E}">
        <p14:creationId xmlns:p14="http://schemas.microsoft.com/office/powerpoint/2010/main" val="225115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341" y="2985313"/>
            <a:ext cx="10515600" cy="1325563"/>
          </a:xfrm>
        </p:spPr>
        <p:txBody>
          <a:bodyPr/>
          <a:lstStyle/>
          <a:p>
            <a:pPr algn="ctr"/>
            <a:r>
              <a:rPr lang="en-GB" dirty="0"/>
              <a:t>Thank you for attending today!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2857" r="2979"/>
          <a:stretch/>
        </p:blipFill>
        <p:spPr>
          <a:xfrm>
            <a:off x="9302116" y="203988"/>
            <a:ext cx="2819400" cy="188992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134" r="35968"/>
          <a:stretch/>
        </p:blipFill>
        <p:spPr>
          <a:xfrm>
            <a:off x="4127813" y="140616"/>
            <a:ext cx="3495676" cy="1889924"/>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429" r="74571"/>
          <a:stretch/>
        </p:blipFill>
        <p:spPr>
          <a:xfrm>
            <a:off x="115560" y="79074"/>
            <a:ext cx="2333626" cy="1889924"/>
          </a:xfrm>
          <a:prstGeom prst="rect">
            <a:avLst/>
          </a:prstGeom>
        </p:spPr>
      </p:pic>
      <p:pic>
        <p:nvPicPr>
          <p:cNvPr id="6" name="Picture 5"/>
          <p:cNvPicPr>
            <a:picLocks noChangeAspect="1"/>
          </p:cNvPicPr>
          <p:nvPr/>
        </p:nvPicPr>
        <p:blipFill>
          <a:blip r:embed="rId3"/>
          <a:stretch>
            <a:fillRect/>
          </a:stretch>
        </p:blipFill>
        <p:spPr>
          <a:xfrm>
            <a:off x="115560" y="5452105"/>
            <a:ext cx="11889162" cy="1405895"/>
          </a:xfrm>
          <a:prstGeom prst="rect">
            <a:avLst/>
          </a:prstGeom>
        </p:spPr>
      </p:pic>
    </p:spTree>
    <p:extLst>
      <p:ext uri="{BB962C8B-B14F-4D97-AF65-F5344CB8AC3E}">
        <p14:creationId xmlns:p14="http://schemas.microsoft.com/office/powerpoint/2010/main" val="19570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a:t>Your Team</a:t>
            </a:r>
          </a:p>
        </p:txBody>
      </p:sp>
      <p:sp>
        <p:nvSpPr>
          <p:cNvPr id="4" name="TextBox 3"/>
          <p:cNvSpPr txBox="1"/>
          <p:nvPr/>
        </p:nvSpPr>
        <p:spPr>
          <a:xfrm>
            <a:off x="966651" y="1690688"/>
            <a:ext cx="6691384" cy="4093428"/>
          </a:xfrm>
          <a:prstGeom prst="rect">
            <a:avLst/>
          </a:prstGeom>
          <a:noFill/>
        </p:spPr>
        <p:txBody>
          <a:bodyPr wrap="none" rtlCol="0">
            <a:spAutoFit/>
          </a:bodyPr>
          <a:lstStyle/>
          <a:p>
            <a:r>
              <a:rPr lang="en-GB" sz="3600" b="1" u="sng" dirty="0"/>
              <a:t>Year 4</a:t>
            </a:r>
          </a:p>
          <a:p>
            <a:endParaRPr lang="en-GB" sz="2800" dirty="0"/>
          </a:p>
          <a:p>
            <a:r>
              <a:rPr lang="en-GB" sz="2800" dirty="0"/>
              <a:t>Miss </a:t>
            </a:r>
            <a:r>
              <a:rPr lang="en-GB" sz="2800" dirty="0" err="1"/>
              <a:t>Merryweather</a:t>
            </a:r>
            <a:r>
              <a:rPr lang="en-GB" sz="2800" dirty="0"/>
              <a:t> (Phase Leader)</a:t>
            </a:r>
          </a:p>
          <a:p>
            <a:r>
              <a:rPr lang="en-GB" sz="2800" dirty="0"/>
              <a:t>Miss Sanghera/Mrs Thomas  (Year 4 teacher)</a:t>
            </a:r>
          </a:p>
          <a:p>
            <a:r>
              <a:rPr lang="en-GB" sz="2800" dirty="0"/>
              <a:t>Mrs Savin (LSP)</a:t>
            </a:r>
          </a:p>
          <a:p>
            <a:r>
              <a:rPr lang="en-GB" sz="2800" dirty="0"/>
              <a:t>Mrs </a:t>
            </a:r>
            <a:r>
              <a:rPr lang="en-GB" sz="2800" dirty="0" err="1"/>
              <a:t>Hargun</a:t>
            </a:r>
            <a:r>
              <a:rPr lang="en-GB" sz="2800" dirty="0"/>
              <a:t> (LSP)</a:t>
            </a:r>
          </a:p>
          <a:p>
            <a:r>
              <a:rPr lang="en-GB" sz="2800" dirty="0"/>
              <a:t>Mr Dawson (LSP)</a:t>
            </a:r>
          </a:p>
          <a:p>
            <a:r>
              <a:rPr lang="en-GB" sz="2800" dirty="0"/>
              <a:t>Mrs Hey (Cover)</a:t>
            </a:r>
          </a:p>
          <a:p>
            <a:r>
              <a:rPr lang="en-GB" sz="2800" dirty="0"/>
              <a:t>Miss </a:t>
            </a:r>
            <a:r>
              <a:rPr lang="en-GB" sz="2800" dirty="0" err="1"/>
              <a:t>Hipkiss</a:t>
            </a:r>
            <a:r>
              <a:rPr lang="en-GB" sz="2800" dirty="0"/>
              <a:t> (Cover)</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2857" r="2979"/>
          <a:stretch/>
        </p:blipFill>
        <p:spPr>
          <a:xfrm>
            <a:off x="8936356" y="4691850"/>
            <a:ext cx="2819400" cy="1889924"/>
          </a:xfrm>
          <a:prstGeom prst="rect">
            <a:avLst/>
          </a:prstGeom>
        </p:spPr>
      </p:pic>
      <p:sp>
        <p:nvSpPr>
          <p:cNvPr id="10"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Tree>
    <p:extLst>
      <p:ext uri="{BB962C8B-B14F-4D97-AF65-F5344CB8AC3E}">
        <p14:creationId xmlns:p14="http://schemas.microsoft.com/office/powerpoint/2010/main" val="13643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1" name="Footer Placeholder 7"/>
          <p:cNvSpPr>
            <a:spLocks noGrp="1"/>
          </p:cNvSpPr>
          <p:nvPr>
            <p:ph type="ftr" sz="quarter" idx="11"/>
          </p:nvPr>
        </p:nvSpPr>
        <p:spPr>
          <a:xfrm>
            <a:off x="8879541" y="6277973"/>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pic>
        <p:nvPicPr>
          <p:cNvPr id="4" name="Picture 3"/>
          <p:cNvPicPr>
            <a:picLocks noChangeAspect="1"/>
          </p:cNvPicPr>
          <p:nvPr/>
        </p:nvPicPr>
        <p:blipFill>
          <a:blip r:embed="rId2"/>
          <a:stretch>
            <a:fillRect/>
          </a:stretch>
        </p:blipFill>
        <p:spPr>
          <a:xfrm>
            <a:off x="3354977" y="0"/>
            <a:ext cx="4770120" cy="6861023"/>
          </a:xfrm>
          <a:prstGeom prst="rect">
            <a:avLst/>
          </a:prstGeom>
        </p:spPr>
      </p:pic>
    </p:spTree>
    <p:extLst>
      <p:ext uri="{BB962C8B-B14F-4D97-AF65-F5344CB8AC3E}">
        <p14:creationId xmlns:p14="http://schemas.microsoft.com/office/powerpoint/2010/main" val="227660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0"/>
            <a:ext cx="10515600" cy="1325563"/>
          </a:xfrm>
        </p:spPr>
        <p:txBody>
          <a:bodyPr>
            <a:normAutofit fontScale="90000"/>
          </a:bodyPr>
          <a:lstStyle/>
          <a:p>
            <a:r>
              <a:rPr lang="en-GB" sz="6600" b="1" dirty="0"/>
              <a:t>Ready to Learn Behaviour System</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pic>
        <p:nvPicPr>
          <p:cNvPr id="6" name="Picture 5" descr="Graphical user interface, application&#10;&#10;Description automatically generated"/>
          <p:cNvPicPr/>
          <p:nvPr/>
        </p:nvPicPr>
        <p:blipFill rotWithShape="1">
          <a:blip r:embed="rId2"/>
          <a:srcRect l="14549" t="27868" r="48565" b="8379"/>
          <a:stretch/>
        </p:blipFill>
        <p:spPr bwMode="auto">
          <a:xfrm>
            <a:off x="271053" y="1124630"/>
            <a:ext cx="5119551" cy="4971369"/>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695406" y="1924594"/>
            <a:ext cx="6244045" cy="1938992"/>
          </a:xfrm>
          <a:prstGeom prst="rect">
            <a:avLst/>
          </a:prstGeom>
          <a:noFill/>
        </p:spPr>
        <p:txBody>
          <a:bodyPr wrap="square" rtlCol="0">
            <a:spAutoFit/>
          </a:bodyPr>
          <a:lstStyle/>
          <a:p>
            <a:r>
              <a:rPr lang="en-GB" sz="2000" dirty="0"/>
              <a:t>Between each stage, children are given opportunities to change their behaviour. A range of positive behaviour management strategies, including warnings or reminders will be given before a consequence. Children will be given the opportunity to move from the negative consequence stage back to the positive – back to green and above.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429" r="74571"/>
          <a:stretch/>
        </p:blipFill>
        <p:spPr>
          <a:xfrm>
            <a:off x="9938929" y="5022944"/>
            <a:ext cx="2000522" cy="1620154"/>
          </a:xfrm>
          <a:prstGeom prst="rect">
            <a:avLst/>
          </a:prstGeom>
        </p:spPr>
      </p:pic>
    </p:spTree>
    <p:extLst>
      <p:ext uri="{BB962C8B-B14F-4D97-AF65-F5344CB8AC3E}">
        <p14:creationId xmlns:p14="http://schemas.microsoft.com/office/powerpoint/2010/main" val="115458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t>Online Safety</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5" name="TextBox 4"/>
          <p:cNvSpPr txBox="1"/>
          <p:nvPr/>
        </p:nvSpPr>
        <p:spPr>
          <a:xfrm>
            <a:off x="421343" y="1541417"/>
            <a:ext cx="11421034" cy="4585871"/>
          </a:xfrm>
          <a:prstGeom prst="rect">
            <a:avLst/>
          </a:prstGeom>
          <a:noFill/>
        </p:spPr>
        <p:txBody>
          <a:bodyPr wrap="square" rtlCol="0">
            <a:spAutoFit/>
          </a:bodyPr>
          <a:lstStyle/>
          <a:p>
            <a:r>
              <a:rPr lang="en-GB" dirty="0"/>
              <a:t>At St James CE Primary School, we believe that educating children about being safe online is crucial part of growing up in the 21st Century. Our Computing curriculum has online safety embedded throughout, focusing on identifying some of the risks of using the internet and how it keeps you safe. It also forms part of our PSHE education and is regularly discussed in class and in assemblies. </a:t>
            </a:r>
          </a:p>
          <a:p>
            <a:r>
              <a:rPr lang="en-GB" b="1" dirty="0"/>
              <a:t> </a:t>
            </a:r>
            <a:endParaRPr lang="en-GB" sz="4000" b="1" dirty="0"/>
          </a:p>
          <a:p>
            <a:r>
              <a:rPr lang="en-GB" sz="4000" dirty="0"/>
              <a:t>Be Safe Online at Home</a:t>
            </a:r>
          </a:p>
          <a:p>
            <a:endParaRPr lang="en-GB" b="1" dirty="0"/>
          </a:p>
          <a:p>
            <a:r>
              <a:rPr lang="en-GB" dirty="0"/>
              <a:t>There are many ways you can help with being safe online at home. With all types of devices in the home now being internet connected, it is more important than ever to protect yourself and your family from potential issues online.</a:t>
            </a:r>
          </a:p>
          <a:p>
            <a:endParaRPr lang="en-GB" dirty="0"/>
          </a:p>
          <a:p>
            <a:r>
              <a:rPr lang="en-GB" dirty="0"/>
              <a:t>The following websites provide lots of useful information and tips (they can also be found on our school website):</a:t>
            </a:r>
          </a:p>
          <a:p>
            <a:endParaRPr lang="en-GB" dirty="0"/>
          </a:p>
          <a:p>
            <a:r>
              <a:rPr lang="en-GB" dirty="0" err="1"/>
              <a:t>Thinkuknow</a:t>
            </a:r>
            <a:r>
              <a:rPr lang="en-GB" dirty="0"/>
              <a:t> Parent </a:t>
            </a:r>
            <a:r>
              <a:rPr lang="en-GB" dirty="0" err="1"/>
              <a:t>Helpsheet</a:t>
            </a:r>
            <a:endParaRPr lang="en-GB" dirty="0"/>
          </a:p>
          <a:p>
            <a:r>
              <a:rPr lang="en-GB" dirty="0"/>
              <a:t>https://parentinfo.org/</a:t>
            </a:r>
          </a:p>
          <a:p>
            <a:r>
              <a:rPr lang="en-GB" dirty="0"/>
              <a:t>https://tutorful.co.uk/guides/how-to-keep-kids-safe-online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429" r="74571"/>
          <a:stretch/>
        </p:blipFill>
        <p:spPr>
          <a:xfrm>
            <a:off x="9198701" y="5101321"/>
            <a:ext cx="2000522" cy="1620154"/>
          </a:xfrm>
          <a:prstGeom prst="rect">
            <a:avLst/>
          </a:prstGeom>
        </p:spPr>
      </p:pic>
    </p:spTree>
    <p:extLst>
      <p:ext uri="{BB962C8B-B14F-4D97-AF65-F5344CB8AC3E}">
        <p14:creationId xmlns:p14="http://schemas.microsoft.com/office/powerpoint/2010/main" val="3619368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t>Lines of Communication</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3" name="Right Arrow 2"/>
          <p:cNvSpPr/>
          <p:nvPr/>
        </p:nvSpPr>
        <p:spPr>
          <a:xfrm>
            <a:off x="900312" y="1140822"/>
            <a:ext cx="10319657" cy="3161212"/>
          </a:xfrm>
          <a:prstGeom prst="rightArrow">
            <a:avLst>
              <a:gd name="adj1" fmla="val 50000"/>
              <a:gd name="adj2" fmla="val 792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133218" y="2121263"/>
            <a:ext cx="2081349" cy="1200329"/>
          </a:xfrm>
          <a:prstGeom prst="rect">
            <a:avLst/>
          </a:prstGeom>
          <a:noFill/>
          <a:ln>
            <a:solidFill>
              <a:schemeClr val="tx1"/>
            </a:solidFill>
          </a:ln>
        </p:spPr>
        <p:txBody>
          <a:bodyPr wrap="square" rtlCol="0">
            <a:spAutoFit/>
          </a:bodyPr>
          <a:lstStyle/>
          <a:p>
            <a:pPr algn="ctr"/>
            <a:r>
              <a:rPr lang="en-GB" sz="3600" dirty="0"/>
              <a:t>Class </a:t>
            </a:r>
          </a:p>
          <a:p>
            <a:pPr algn="ctr"/>
            <a:r>
              <a:rPr lang="en-GB" sz="3600" dirty="0"/>
              <a:t>Teacher</a:t>
            </a:r>
          </a:p>
        </p:txBody>
      </p:sp>
      <p:sp>
        <p:nvSpPr>
          <p:cNvPr id="6" name="TextBox 5"/>
          <p:cNvSpPr txBox="1"/>
          <p:nvPr/>
        </p:nvSpPr>
        <p:spPr>
          <a:xfrm>
            <a:off x="3311359" y="2121263"/>
            <a:ext cx="2081349" cy="1200329"/>
          </a:xfrm>
          <a:prstGeom prst="rect">
            <a:avLst/>
          </a:prstGeom>
          <a:noFill/>
          <a:ln>
            <a:solidFill>
              <a:schemeClr val="tx1"/>
            </a:solidFill>
          </a:ln>
        </p:spPr>
        <p:txBody>
          <a:bodyPr wrap="square" rtlCol="0">
            <a:spAutoFit/>
          </a:bodyPr>
          <a:lstStyle/>
          <a:p>
            <a:pPr algn="ctr"/>
            <a:r>
              <a:rPr lang="en-GB" sz="3600" dirty="0"/>
              <a:t>Phase Leader</a:t>
            </a:r>
          </a:p>
        </p:txBody>
      </p:sp>
      <p:sp>
        <p:nvSpPr>
          <p:cNvPr id="7" name="TextBox 6"/>
          <p:cNvSpPr txBox="1"/>
          <p:nvPr/>
        </p:nvSpPr>
        <p:spPr>
          <a:xfrm>
            <a:off x="5489500" y="2124889"/>
            <a:ext cx="2081349" cy="1200329"/>
          </a:xfrm>
          <a:prstGeom prst="rect">
            <a:avLst/>
          </a:prstGeom>
          <a:noFill/>
          <a:ln>
            <a:solidFill>
              <a:schemeClr val="tx1"/>
            </a:solidFill>
          </a:ln>
        </p:spPr>
        <p:txBody>
          <a:bodyPr wrap="square" rtlCol="0">
            <a:spAutoFit/>
          </a:bodyPr>
          <a:lstStyle/>
          <a:p>
            <a:pPr algn="ctr"/>
            <a:r>
              <a:rPr lang="en-GB" sz="3600" dirty="0"/>
              <a:t>Deputy Head</a:t>
            </a:r>
          </a:p>
        </p:txBody>
      </p:sp>
      <p:sp>
        <p:nvSpPr>
          <p:cNvPr id="8" name="TextBox 7"/>
          <p:cNvSpPr txBox="1"/>
          <p:nvPr/>
        </p:nvSpPr>
        <p:spPr>
          <a:xfrm>
            <a:off x="7667641" y="2130583"/>
            <a:ext cx="2081349" cy="1200329"/>
          </a:xfrm>
          <a:prstGeom prst="rect">
            <a:avLst/>
          </a:prstGeom>
          <a:noFill/>
          <a:ln>
            <a:solidFill>
              <a:schemeClr val="tx1"/>
            </a:solidFill>
          </a:ln>
        </p:spPr>
        <p:txBody>
          <a:bodyPr wrap="square" rtlCol="0">
            <a:spAutoFit/>
          </a:bodyPr>
          <a:lstStyle/>
          <a:p>
            <a:pPr algn="ctr"/>
            <a:r>
              <a:rPr lang="en-GB" sz="3600" dirty="0"/>
              <a:t>Head Teacher</a:t>
            </a:r>
          </a:p>
        </p:txBody>
      </p:sp>
      <p:sp>
        <p:nvSpPr>
          <p:cNvPr id="5" name="TextBox 4"/>
          <p:cNvSpPr txBox="1"/>
          <p:nvPr/>
        </p:nvSpPr>
        <p:spPr>
          <a:xfrm>
            <a:off x="452846" y="4464448"/>
            <a:ext cx="11668387" cy="830997"/>
          </a:xfrm>
          <a:prstGeom prst="rect">
            <a:avLst/>
          </a:prstGeom>
          <a:noFill/>
        </p:spPr>
        <p:txBody>
          <a:bodyPr wrap="none" rtlCol="0">
            <a:spAutoFit/>
          </a:bodyPr>
          <a:lstStyle/>
          <a:p>
            <a:r>
              <a:rPr lang="en-GB" sz="2400" dirty="0"/>
              <a:t>You can leave messages for your child’s class teacher by calling the office on 0121 552 5491, </a:t>
            </a:r>
          </a:p>
          <a:p>
            <a:r>
              <a:rPr lang="en-GB" sz="2400" dirty="0"/>
              <a:t>emailing </a:t>
            </a:r>
            <a:r>
              <a:rPr lang="en-GB" sz="2400" dirty="0">
                <a:hlinkClick r:id="rId2"/>
              </a:rPr>
              <a:t>contact.us@stjamespri.uk</a:t>
            </a:r>
            <a:r>
              <a:rPr lang="en-GB" sz="2400" dirty="0"/>
              <a:t> or messaging on ARBOR.</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2857" r="2979"/>
          <a:stretch/>
        </p:blipFill>
        <p:spPr>
          <a:xfrm>
            <a:off x="9748990" y="5221948"/>
            <a:ext cx="2237004" cy="1499527"/>
          </a:xfrm>
          <a:prstGeom prst="rect">
            <a:avLst/>
          </a:prstGeom>
        </p:spPr>
      </p:pic>
    </p:spTree>
    <p:extLst>
      <p:ext uri="{BB962C8B-B14F-4D97-AF65-F5344CB8AC3E}">
        <p14:creationId xmlns:p14="http://schemas.microsoft.com/office/powerpoint/2010/main" val="232384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573" y="-155886"/>
            <a:ext cx="10515600" cy="1325563"/>
          </a:xfrm>
        </p:spPr>
        <p:txBody>
          <a:bodyPr>
            <a:normAutofit/>
          </a:bodyPr>
          <a:lstStyle/>
          <a:p>
            <a:r>
              <a:rPr lang="en-GB" sz="6600" b="1" dirty="0"/>
              <a:t>Uniform</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3" name="TextBox 2"/>
          <p:cNvSpPr txBox="1"/>
          <p:nvPr/>
        </p:nvSpPr>
        <p:spPr>
          <a:xfrm>
            <a:off x="453468" y="860281"/>
            <a:ext cx="10859589" cy="5509200"/>
          </a:xfrm>
          <a:prstGeom prst="rect">
            <a:avLst/>
          </a:prstGeom>
          <a:noFill/>
        </p:spPr>
        <p:txBody>
          <a:bodyPr wrap="square" rtlCol="0">
            <a:spAutoFit/>
          </a:bodyPr>
          <a:lstStyle/>
          <a:p>
            <a:r>
              <a:rPr lang="en-GB" sz="2000" dirty="0"/>
              <a:t>The St James school uniform consists of:</a:t>
            </a:r>
          </a:p>
          <a:p>
            <a:endParaRPr lang="en-GB" sz="2000" dirty="0"/>
          </a:p>
          <a:p>
            <a:r>
              <a:rPr lang="en-GB" sz="2400" dirty="0"/>
              <a:t>All children (Nursery – Year 6) need:</a:t>
            </a:r>
          </a:p>
          <a:p>
            <a:endParaRPr lang="en-GB" sz="2400" dirty="0"/>
          </a:p>
          <a:p>
            <a:pPr marL="285750" indent="-285750">
              <a:buFont typeface="Arial" panose="020B0604020202020204" pitchFamily="34" charset="0"/>
              <a:buChar char="•"/>
            </a:pPr>
            <a:r>
              <a:rPr lang="en-GB" sz="2400" dirty="0"/>
              <a:t>burgundy St James crew neck sweatshirt/sweatshirt cardigan</a:t>
            </a:r>
          </a:p>
          <a:p>
            <a:pPr marL="285750" indent="-285750">
              <a:buFont typeface="Arial" panose="020B0604020202020204" pitchFamily="34" charset="0"/>
              <a:buChar char="•"/>
            </a:pPr>
            <a:r>
              <a:rPr lang="en-GB" sz="2400" dirty="0"/>
              <a:t>white polo t-shirt or shirt</a:t>
            </a:r>
          </a:p>
          <a:p>
            <a:pPr marL="285750" indent="-285750">
              <a:buFont typeface="Arial" panose="020B0604020202020204" pitchFamily="34" charset="0"/>
              <a:buChar char="•"/>
            </a:pPr>
            <a:r>
              <a:rPr lang="en-GB" sz="2400" dirty="0"/>
              <a:t>grey or black school trousers/skirt/pinafore dress</a:t>
            </a:r>
          </a:p>
          <a:p>
            <a:pPr marL="285750" indent="-285750">
              <a:buFont typeface="Arial" panose="020B0604020202020204" pitchFamily="34" charset="0"/>
              <a:buChar char="•"/>
            </a:pPr>
            <a:r>
              <a:rPr lang="en-GB" sz="2400" dirty="0"/>
              <a:t>black flat sensible school shoes (shoes are to be plain with no coloured logos)</a:t>
            </a:r>
          </a:p>
          <a:p>
            <a:pPr marL="285750" indent="-285750">
              <a:buFont typeface="Arial" panose="020B0604020202020204" pitchFamily="34" charset="0"/>
              <a:buChar char="•"/>
            </a:pPr>
            <a:r>
              <a:rPr lang="en-GB" sz="2400" dirty="0"/>
              <a:t>St James book bag</a:t>
            </a:r>
          </a:p>
          <a:p>
            <a:pPr marL="285750" indent="-285750">
              <a:buFont typeface="Arial" panose="020B0604020202020204" pitchFamily="34" charset="0"/>
              <a:buChar char="•"/>
            </a:pPr>
            <a:r>
              <a:rPr lang="en-GB" sz="2400" dirty="0"/>
              <a:t>In warm weather girls may wear a red gingham dress and boys grey/black shorts</a:t>
            </a:r>
          </a:p>
          <a:p>
            <a:pPr marL="285750" indent="-285750">
              <a:buFont typeface="Arial" panose="020B0604020202020204" pitchFamily="34" charset="0"/>
              <a:buChar char="•"/>
            </a:pPr>
            <a:r>
              <a:rPr lang="en-GB" sz="2400" dirty="0"/>
              <a:t>Optional burgundy St James zip fleece</a:t>
            </a:r>
          </a:p>
          <a:p>
            <a:r>
              <a:rPr lang="en-GB" sz="2400" dirty="0"/>
              <a:t>In warm weather caps and sunglasses are encouraged</a:t>
            </a:r>
          </a:p>
          <a:p>
            <a:r>
              <a:rPr lang="en-GB" sz="2400" dirty="0"/>
              <a:t>Children wear PE kit on days that we have PE every Friday and some Mondays which we will let you know.</a:t>
            </a:r>
          </a:p>
          <a:p>
            <a:r>
              <a:rPr lang="en-GB" sz="2400" dirty="0"/>
              <a:t>PE kit is a plain t-shirt and black or blue tracksuit trousers, shorts or leggings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134" r="35968"/>
          <a:stretch/>
        </p:blipFill>
        <p:spPr>
          <a:xfrm>
            <a:off x="8429897" y="215853"/>
            <a:ext cx="3420291" cy="1849167"/>
          </a:xfrm>
          <a:prstGeom prst="rect">
            <a:avLst/>
          </a:prstGeom>
        </p:spPr>
      </p:pic>
    </p:spTree>
    <p:extLst>
      <p:ext uri="{BB962C8B-B14F-4D97-AF65-F5344CB8AC3E}">
        <p14:creationId xmlns:p14="http://schemas.microsoft.com/office/powerpoint/2010/main" val="156178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t>Homework – Lower KS2</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3" name="TextBox 2"/>
          <p:cNvSpPr txBox="1"/>
          <p:nvPr/>
        </p:nvSpPr>
        <p:spPr>
          <a:xfrm>
            <a:off x="290713" y="1077821"/>
            <a:ext cx="11695281" cy="5201424"/>
          </a:xfrm>
          <a:prstGeom prst="rect">
            <a:avLst/>
          </a:prstGeom>
          <a:noFill/>
        </p:spPr>
        <p:txBody>
          <a:bodyPr wrap="square" rtlCol="0">
            <a:spAutoFit/>
          </a:bodyPr>
          <a:lstStyle/>
          <a:p>
            <a:endParaRPr lang="en-GB" sz="2400" dirty="0"/>
          </a:p>
          <a:p>
            <a:r>
              <a:rPr lang="en-GB" sz="2800" dirty="0"/>
              <a:t>• Reading daily</a:t>
            </a:r>
          </a:p>
          <a:p>
            <a:r>
              <a:rPr lang="en-GB" sz="2800" dirty="0"/>
              <a:t>• A spelling list will be provided each week on a specific day and tested on the following week.</a:t>
            </a:r>
          </a:p>
          <a:p>
            <a:endParaRPr lang="en-GB" sz="2800" dirty="0"/>
          </a:p>
          <a:p>
            <a:r>
              <a:rPr lang="en-GB" sz="2800" dirty="0"/>
              <a:t>• Learning times tables using Times Tables </a:t>
            </a:r>
            <a:r>
              <a:rPr lang="en-GB" sz="2800" dirty="0" err="1"/>
              <a:t>Rockstars</a:t>
            </a:r>
            <a:r>
              <a:rPr lang="en-GB" sz="2800" dirty="0"/>
              <a:t> (continuing with 2, 5 and 10 and</a:t>
            </a:r>
          </a:p>
          <a:p>
            <a:r>
              <a:rPr lang="en-GB" sz="2800" dirty="0"/>
              <a:t>learning of multiplication facts 3, 4, 6, 7, 8, 9, 11 when ready).</a:t>
            </a:r>
          </a:p>
          <a:p>
            <a:endParaRPr lang="en-GB" sz="2800" dirty="0"/>
          </a:p>
          <a:p>
            <a:r>
              <a:rPr lang="en-GB" sz="2800" dirty="0"/>
              <a:t>• Purple mash, spelling shed, letter join</a:t>
            </a:r>
          </a:p>
          <a:p>
            <a:endParaRPr lang="en-GB" sz="2800" dirty="0"/>
          </a:p>
          <a:p>
            <a:pPr marL="342900" indent="-342900">
              <a:buFont typeface="Arial" panose="020B0604020202020204" pitchFamily="34" charset="0"/>
              <a:buChar char="•"/>
            </a:pPr>
            <a:r>
              <a:rPr lang="en-GB" sz="2800" dirty="0"/>
              <a:t>Independent research of topic areas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2857" r="2979"/>
          <a:stretch/>
        </p:blipFill>
        <p:spPr>
          <a:xfrm>
            <a:off x="9400647" y="231936"/>
            <a:ext cx="2237004" cy="1499527"/>
          </a:xfrm>
          <a:prstGeom prst="rect">
            <a:avLst/>
          </a:prstGeom>
        </p:spPr>
      </p:pic>
    </p:spTree>
    <p:extLst>
      <p:ext uri="{BB962C8B-B14F-4D97-AF65-F5344CB8AC3E}">
        <p14:creationId xmlns:p14="http://schemas.microsoft.com/office/powerpoint/2010/main" val="261696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b="1" kern="1200">
                <a:solidFill>
                  <a:schemeClr val="tx1"/>
                </a:solidFill>
                <a:latin typeface="+mj-lt"/>
                <a:ea typeface="+mj-ea"/>
                <a:cs typeface="+mj-cs"/>
              </a:rPr>
              <a:t>Our Daily Routine</a:t>
            </a:r>
          </a:p>
        </p:txBody>
      </p:sp>
      <p:pic>
        <p:nvPicPr>
          <p:cNvPr id="4" name="Picture 3">
            <a:extLst>
              <a:ext uri="{FF2B5EF4-FFF2-40B4-BE49-F238E27FC236}">
                <a16:creationId xmlns:a16="http://schemas.microsoft.com/office/drawing/2014/main" id="{6BAFBAAE-DA97-1320-1453-BE45C294DF55}"/>
              </a:ext>
            </a:extLst>
          </p:cNvPr>
          <p:cNvPicPr>
            <a:picLocks noChangeAspect="1"/>
          </p:cNvPicPr>
          <p:nvPr/>
        </p:nvPicPr>
        <p:blipFill>
          <a:blip r:embed="rId2"/>
          <a:stretch>
            <a:fillRect/>
          </a:stretch>
        </p:blipFill>
        <p:spPr>
          <a:xfrm>
            <a:off x="1323975" y="1208279"/>
            <a:ext cx="9163050" cy="5497829"/>
          </a:xfrm>
          <a:prstGeom prst="rect">
            <a:avLst/>
          </a:prstGeom>
        </p:spPr>
      </p:pic>
      <p:sp>
        <p:nvSpPr>
          <p:cNvPr id="11" name="Footer Placeholder 7"/>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700" b="1" kern="1200">
                <a:solidFill>
                  <a:schemeClr val="tx1">
                    <a:tint val="75000"/>
                  </a:schemeClr>
                </a:solidFill>
                <a:latin typeface="+mn-lt"/>
                <a:ea typeface="+mn-ea"/>
                <a:cs typeface="+mn-cs"/>
              </a:rPr>
              <a:t>Let us Love</a:t>
            </a:r>
          </a:p>
          <a:p>
            <a:pPr>
              <a:lnSpc>
                <a:spcPct val="90000"/>
              </a:lnSpc>
              <a:spcAft>
                <a:spcPts val="600"/>
              </a:spcAft>
            </a:pPr>
            <a:r>
              <a:rPr lang="en-US" sz="700" b="1" kern="1200">
                <a:solidFill>
                  <a:schemeClr val="tx1">
                    <a:tint val="75000"/>
                  </a:schemeClr>
                </a:solidFill>
                <a:latin typeface="+mn-lt"/>
                <a:ea typeface="+mn-ea"/>
                <a:cs typeface="+mn-cs"/>
              </a:rPr>
              <a:t>Let us Thrive</a:t>
            </a:r>
          </a:p>
        </p:txBody>
      </p:sp>
    </p:spTree>
    <p:extLst>
      <p:ext uri="{BB962C8B-B14F-4D97-AF65-F5344CB8AC3E}">
        <p14:creationId xmlns:p14="http://schemas.microsoft.com/office/powerpoint/2010/main" val="2384319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8bc265-22d9-4e56-a010-5fdb62dfde54">
      <Terms xmlns="http://schemas.microsoft.com/office/infopath/2007/PartnerControls"/>
    </lcf76f155ced4ddcb4097134ff3c332f>
    <TaxCatchAll xmlns="74c4034e-6151-44d9-82dc-4ded937cb85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67887E0060914E953066BC1B8FEDB4" ma:contentTypeVersion="15" ma:contentTypeDescription="Create a new document." ma:contentTypeScope="" ma:versionID="f28777278f50227500ae1bcc50f92a4a">
  <xsd:schema xmlns:xsd="http://www.w3.org/2001/XMLSchema" xmlns:xs="http://www.w3.org/2001/XMLSchema" xmlns:p="http://schemas.microsoft.com/office/2006/metadata/properties" xmlns:ns2="668bc265-22d9-4e56-a010-5fdb62dfde54" xmlns:ns3="74c4034e-6151-44d9-82dc-4ded937cb857" targetNamespace="http://schemas.microsoft.com/office/2006/metadata/properties" ma:root="true" ma:fieldsID="61c93210a0d963a789112f054df659a5" ns2:_="" ns3:_="">
    <xsd:import namespace="668bc265-22d9-4e56-a010-5fdb62dfde54"/>
    <xsd:import namespace="74c4034e-6151-44d9-82dc-4ded937cb8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8bc265-22d9-4e56-a010-5fdb62dfd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c99108c-e5e5-4a4f-87c5-79c8c94060a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c4034e-6151-44d9-82dc-4ded937cb85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fc1534-b3aa-46f6-bd0c-74b16ad30998}" ma:internalName="TaxCatchAll" ma:showField="CatchAllData" ma:web="74c4034e-6151-44d9-82dc-4ded937cb85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B0EC1A-2D47-481D-8B30-0E08622B4A3F}">
  <ds:schemaRefs>
    <ds:schemaRef ds:uri="http://purl.org/dc/elements/1.1/"/>
    <ds:schemaRef ds:uri="http://schemas.microsoft.com/office/2006/metadata/properties"/>
    <ds:schemaRef ds:uri="668bc265-22d9-4e56-a010-5fdb62dfde54"/>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74c4034e-6151-44d9-82dc-4ded937cb857"/>
    <ds:schemaRef ds:uri="http://www.w3.org/XML/1998/namespace"/>
    <ds:schemaRef ds:uri="http://purl.org/dc/terms/"/>
  </ds:schemaRefs>
</ds:datastoreItem>
</file>

<file path=customXml/itemProps2.xml><?xml version="1.0" encoding="utf-8"?>
<ds:datastoreItem xmlns:ds="http://schemas.openxmlformats.org/officeDocument/2006/customXml" ds:itemID="{28A369DE-D44C-421E-8249-85A823AB82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8bc265-22d9-4e56-a010-5fdb62dfde54"/>
    <ds:schemaRef ds:uri="74c4034e-6151-44d9-82dc-4ded937cb8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A00EF5-0C8F-4508-980E-ABAC32CD8F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11231</TotalTime>
  <Words>1084</Words>
  <Application>Microsoft Office PowerPoint</Application>
  <PresentationFormat>Widescreen</PresentationFormat>
  <Paragraphs>128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St James CE Primary School</vt:lpstr>
      <vt:lpstr>Your Team</vt:lpstr>
      <vt:lpstr>PowerPoint Presentation</vt:lpstr>
      <vt:lpstr>Ready to Learn Behaviour System</vt:lpstr>
      <vt:lpstr>Online Safety</vt:lpstr>
      <vt:lpstr>Lines of Communication</vt:lpstr>
      <vt:lpstr>Uniform</vt:lpstr>
      <vt:lpstr>Homework – Lower KS2</vt:lpstr>
      <vt:lpstr>Our Daily Routine</vt:lpstr>
      <vt:lpstr>Spellings</vt:lpstr>
      <vt:lpstr>Reading</vt:lpstr>
      <vt:lpstr>Reading</vt:lpstr>
      <vt:lpstr>Curriculum</vt:lpstr>
      <vt:lpstr>Multiplication Check</vt:lpstr>
      <vt:lpstr>PowerPoint Presentation</vt:lpstr>
      <vt:lpstr>Thank you for attending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James CE Primary School</dc:title>
  <dc:creator>Daniel.Heather</dc:creator>
  <cp:lastModifiedBy>K Merryweather</cp:lastModifiedBy>
  <cp:revision>33</cp:revision>
  <dcterms:created xsi:type="dcterms:W3CDTF">2021-09-28T19:10:40Z</dcterms:created>
  <dcterms:modified xsi:type="dcterms:W3CDTF">2024-09-25T18:34:14Z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0x010100DA67887E0060914E953066BC1B8FEDB4</vt:lpwstr>
  </property>
  <property fmtid="{D5CDD505-2E9C-101B-9397-08002B2CF9AE}" pid="3" name="Order">
    <vt:r8>986600</vt:r8>
  </property>
  <property fmtid="{D5CDD505-2E9C-101B-9397-08002B2CF9AE}" pid="4" name="MediaServiceImageTags">
    <vt:lpwstr/>
  </property>
</Properties>
</file>