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256" r:id="rId5"/>
    <p:sldId id="259" r:id="rId6"/>
    <p:sldId id="260" r:id="rId7"/>
    <p:sldId id="263" r:id="rId8"/>
    <p:sldId id="261" r:id="rId9"/>
    <p:sldId id="278" r:id="rId10"/>
    <p:sldId id="267" r:id="rId11"/>
    <p:sldId id="266" r:id="rId12"/>
    <p:sldId id="264" r:id="rId13"/>
    <p:sldId id="274" r:id="rId14"/>
    <p:sldId id="288" r:id="rId15"/>
    <p:sldId id="276" r:id="rId16"/>
    <p:sldId id="268" r:id="rId17"/>
    <p:sldId id="282" r:id="rId18"/>
    <p:sldId id="283" r:id="rId19"/>
    <p:sldId id="285" r:id="rId20"/>
    <p:sldId id="287" r:id="rId21"/>
    <p:sldId id="286" r:id="rId22"/>
    <p:sldId id="25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858178-C957-48EE-8F1A-F47001BE1E20}" v="1" dt="2024-09-02T20:36:46.4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20" autoAdjust="0"/>
    <p:restoredTop sz="95033" autoAdjust="0"/>
  </p:normalViewPr>
  <p:slideViewPr>
    <p:cSldViewPr snapToGrid="0">
      <p:cViewPr varScale="1">
        <p:scale>
          <a:sx n="82" d="100"/>
          <a:sy n="82" d="100"/>
        </p:scale>
        <p:origin x="74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41715A-4387-43E0-A0AD-3DCBDF310EA0}" type="datetimeFigureOut">
              <a:rPr lang="en-GB" smtClean="0"/>
              <a:t>25/09/2024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B650FB-BADA-444A-A2B8-D268F3E5B051}" type="slidenum">
              <a:rPr lang="en-GB" smtClean="0"/>
              <a:t>‹#›</a:t>
            </a:fld>
            <a:endParaRPr lang="en-GB"/>
          </a:p>
        </p:txBody>
      </p:sp>
    </p:spTree>
    <p:extLst>
      <p:ext uri="{BB962C8B-B14F-4D97-AF65-F5344CB8AC3E}">
        <p14:creationId xmlns:p14="http://schemas.microsoft.com/office/powerpoint/2010/main" val="674436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AB7C48A-BF38-4B7C-97FA-39113051C708}" type="datetime1">
              <a:rPr lang="en-GB" smtClean="0"/>
              <a:t>25/09/2024</a:t>
            </a:fld>
            <a:endParaRPr lang="en-GB"/>
          </a:p>
        </p:txBody>
      </p:sp>
      <p:sp>
        <p:nvSpPr>
          <p:cNvPr id="5" name="Footer Placeholder 4"/>
          <p:cNvSpPr>
            <a:spLocks noGrp="1"/>
          </p:cNvSpPr>
          <p:nvPr>
            <p:ph type="ftr" sz="quarter" idx="11"/>
          </p:nvPr>
        </p:nvSpPr>
        <p:spPr/>
        <p:txBody>
          <a:bodyPr/>
          <a:lstStyle/>
          <a:p>
            <a:r>
              <a:rPr lang="en-GB"/>
              <a:t>Let us Love Let us Thrive</a:t>
            </a:r>
          </a:p>
        </p:txBody>
      </p:sp>
      <p:sp>
        <p:nvSpPr>
          <p:cNvPr id="6" name="Slide Number Placeholder 5"/>
          <p:cNvSpPr>
            <a:spLocks noGrp="1"/>
          </p:cNvSpPr>
          <p:nvPr>
            <p:ph type="sldNum" sz="quarter" idx="12"/>
          </p:nvPr>
        </p:nvSpPr>
        <p:spPr/>
        <p:txBody>
          <a:bodyPr/>
          <a:lstStyle/>
          <a:p>
            <a:fld id="{42486CB2-351C-402B-A288-E871D0869600}" type="slidenum">
              <a:rPr lang="en-GB" smtClean="0"/>
              <a:t>‹#›</a:t>
            </a:fld>
            <a:endParaRPr lang="en-GB"/>
          </a:p>
        </p:txBody>
      </p:sp>
    </p:spTree>
    <p:extLst>
      <p:ext uri="{BB962C8B-B14F-4D97-AF65-F5344CB8AC3E}">
        <p14:creationId xmlns:p14="http://schemas.microsoft.com/office/powerpoint/2010/main" val="4052878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7027784-CEF0-4F51-A453-6B2983C685E7}" type="datetime1">
              <a:rPr lang="en-GB" smtClean="0"/>
              <a:t>25/09/2024</a:t>
            </a:fld>
            <a:endParaRPr lang="en-GB"/>
          </a:p>
        </p:txBody>
      </p:sp>
      <p:sp>
        <p:nvSpPr>
          <p:cNvPr id="5" name="Footer Placeholder 4"/>
          <p:cNvSpPr>
            <a:spLocks noGrp="1"/>
          </p:cNvSpPr>
          <p:nvPr>
            <p:ph type="ftr" sz="quarter" idx="11"/>
          </p:nvPr>
        </p:nvSpPr>
        <p:spPr/>
        <p:txBody>
          <a:bodyPr/>
          <a:lstStyle/>
          <a:p>
            <a:r>
              <a:rPr lang="en-GB"/>
              <a:t>Let us Love Let us Thrive</a:t>
            </a:r>
          </a:p>
        </p:txBody>
      </p:sp>
      <p:sp>
        <p:nvSpPr>
          <p:cNvPr id="6" name="Slide Number Placeholder 5"/>
          <p:cNvSpPr>
            <a:spLocks noGrp="1"/>
          </p:cNvSpPr>
          <p:nvPr>
            <p:ph type="sldNum" sz="quarter" idx="12"/>
          </p:nvPr>
        </p:nvSpPr>
        <p:spPr/>
        <p:txBody>
          <a:bodyPr/>
          <a:lstStyle/>
          <a:p>
            <a:fld id="{42486CB2-351C-402B-A288-E871D0869600}" type="slidenum">
              <a:rPr lang="en-GB" smtClean="0"/>
              <a:t>‹#›</a:t>
            </a:fld>
            <a:endParaRPr lang="en-GB"/>
          </a:p>
        </p:txBody>
      </p:sp>
    </p:spTree>
    <p:extLst>
      <p:ext uri="{BB962C8B-B14F-4D97-AF65-F5344CB8AC3E}">
        <p14:creationId xmlns:p14="http://schemas.microsoft.com/office/powerpoint/2010/main" val="2080564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7DA70BB-A652-4611-BC98-183678F6D199}" type="datetime1">
              <a:rPr lang="en-GB" smtClean="0"/>
              <a:t>25/09/2024</a:t>
            </a:fld>
            <a:endParaRPr lang="en-GB"/>
          </a:p>
        </p:txBody>
      </p:sp>
      <p:sp>
        <p:nvSpPr>
          <p:cNvPr id="5" name="Footer Placeholder 4"/>
          <p:cNvSpPr>
            <a:spLocks noGrp="1"/>
          </p:cNvSpPr>
          <p:nvPr>
            <p:ph type="ftr" sz="quarter" idx="11"/>
          </p:nvPr>
        </p:nvSpPr>
        <p:spPr/>
        <p:txBody>
          <a:bodyPr/>
          <a:lstStyle/>
          <a:p>
            <a:r>
              <a:rPr lang="en-GB"/>
              <a:t>Let us Love Let us Thrive</a:t>
            </a:r>
          </a:p>
        </p:txBody>
      </p:sp>
      <p:sp>
        <p:nvSpPr>
          <p:cNvPr id="6" name="Slide Number Placeholder 5"/>
          <p:cNvSpPr>
            <a:spLocks noGrp="1"/>
          </p:cNvSpPr>
          <p:nvPr>
            <p:ph type="sldNum" sz="quarter" idx="12"/>
          </p:nvPr>
        </p:nvSpPr>
        <p:spPr/>
        <p:txBody>
          <a:bodyPr/>
          <a:lstStyle/>
          <a:p>
            <a:fld id="{42486CB2-351C-402B-A288-E871D0869600}" type="slidenum">
              <a:rPr lang="en-GB" smtClean="0"/>
              <a:t>‹#›</a:t>
            </a:fld>
            <a:endParaRPr lang="en-GB"/>
          </a:p>
        </p:txBody>
      </p:sp>
    </p:spTree>
    <p:extLst>
      <p:ext uri="{BB962C8B-B14F-4D97-AF65-F5344CB8AC3E}">
        <p14:creationId xmlns:p14="http://schemas.microsoft.com/office/powerpoint/2010/main" val="2553833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0AB99A1-D0DA-4804-BFAB-9C4DB6997795}" type="datetime1">
              <a:rPr lang="en-GB" smtClean="0"/>
              <a:t>25/09/2024</a:t>
            </a:fld>
            <a:endParaRPr lang="en-GB"/>
          </a:p>
        </p:txBody>
      </p:sp>
      <p:sp>
        <p:nvSpPr>
          <p:cNvPr id="5" name="Footer Placeholder 4"/>
          <p:cNvSpPr>
            <a:spLocks noGrp="1"/>
          </p:cNvSpPr>
          <p:nvPr>
            <p:ph type="ftr" sz="quarter" idx="11"/>
          </p:nvPr>
        </p:nvSpPr>
        <p:spPr/>
        <p:txBody>
          <a:bodyPr/>
          <a:lstStyle/>
          <a:p>
            <a:r>
              <a:rPr lang="en-GB"/>
              <a:t>Let us Love Let us Thrive</a:t>
            </a:r>
          </a:p>
        </p:txBody>
      </p:sp>
      <p:sp>
        <p:nvSpPr>
          <p:cNvPr id="6" name="Slide Number Placeholder 5"/>
          <p:cNvSpPr>
            <a:spLocks noGrp="1"/>
          </p:cNvSpPr>
          <p:nvPr>
            <p:ph type="sldNum" sz="quarter" idx="12"/>
          </p:nvPr>
        </p:nvSpPr>
        <p:spPr/>
        <p:txBody>
          <a:bodyPr/>
          <a:lstStyle/>
          <a:p>
            <a:fld id="{42486CB2-351C-402B-A288-E871D0869600}" type="slidenum">
              <a:rPr lang="en-GB" smtClean="0"/>
              <a:t>‹#›</a:t>
            </a:fld>
            <a:endParaRPr lang="en-GB"/>
          </a:p>
        </p:txBody>
      </p:sp>
    </p:spTree>
    <p:extLst>
      <p:ext uri="{BB962C8B-B14F-4D97-AF65-F5344CB8AC3E}">
        <p14:creationId xmlns:p14="http://schemas.microsoft.com/office/powerpoint/2010/main" val="13050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B4BCC5E-AE14-4CF4-B069-E0F8803A2D9E}" type="datetime1">
              <a:rPr lang="en-GB" smtClean="0"/>
              <a:t>25/09/2024</a:t>
            </a:fld>
            <a:endParaRPr lang="en-GB"/>
          </a:p>
        </p:txBody>
      </p:sp>
      <p:sp>
        <p:nvSpPr>
          <p:cNvPr id="5" name="Footer Placeholder 4"/>
          <p:cNvSpPr>
            <a:spLocks noGrp="1"/>
          </p:cNvSpPr>
          <p:nvPr>
            <p:ph type="ftr" sz="quarter" idx="11"/>
          </p:nvPr>
        </p:nvSpPr>
        <p:spPr/>
        <p:txBody>
          <a:bodyPr/>
          <a:lstStyle/>
          <a:p>
            <a:r>
              <a:rPr lang="en-GB"/>
              <a:t>Let us Love Let us Thrive</a:t>
            </a:r>
          </a:p>
        </p:txBody>
      </p:sp>
      <p:sp>
        <p:nvSpPr>
          <p:cNvPr id="6" name="Slide Number Placeholder 5"/>
          <p:cNvSpPr>
            <a:spLocks noGrp="1"/>
          </p:cNvSpPr>
          <p:nvPr>
            <p:ph type="sldNum" sz="quarter" idx="12"/>
          </p:nvPr>
        </p:nvSpPr>
        <p:spPr/>
        <p:txBody>
          <a:bodyPr/>
          <a:lstStyle/>
          <a:p>
            <a:fld id="{42486CB2-351C-402B-A288-E871D0869600}" type="slidenum">
              <a:rPr lang="en-GB" smtClean="0"/>
              <a:t>‹#›</a:t>
            </a:fld>
            <a:endParaRPr lang="en-GB"/>
          </a:p>
        </p:txBody>
      </p:sp>
    </p:spTree>
    <p:extLst>
      <p:ext uri="{BB962C8B-B14F-4D97-AF65-F5344CB8AC3E}">
        <p14:creationId xmlns:p14="http://schemas.microsoft.com/office/powerpoint/2010/main" val="3774826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31D3C19-36F2-4F23-B836-1D114D514018}" type="datetime1">
              <a:rPr lang="en-GB" smtClean="0"/>
              <a:t>25/09/2024</a:t>
            </a:fld>
            <a:endParaRPr lang="en-GB"/>
          </a:p>
        </p:txBody>
      </p:sp>
      <p:sp>
        <p:nvSpPr>
          <p:cNvPr id="6" name="Footer Placeholder 5"/>
          <p:cNvSpPr>
            <a:spLocks noGrp="1"/>
          </p:cNvSpPr>
          <p:nvPr>
            <p:ph type="ftr" sz="quarter" idx="11"/>
          </p:nvPr>
        </p:nvSpPr>
        <p:spPr/>
        <p:txBody>
          <a:bodyPr/>
          <a:lstStyle/>
          <a:p>
            <a:r>
              <a:rPr lang="en-GB"/>
              <a:t>Let us Love Let us Thrive</a:t>
            </a:r>
          </a:p>
        </p:txBody>
      </p:sp>
      <p:sp>
        <p:nvSpPr>
          <p:cNvPr id="7" name="Slide Number Placeholder 6"/>
          <p:cNvSpPr>
            <a:spLocks noGrp="1"/>
          </p:cNvSpPr>
          <p:nvPr>
            <p:ph type="sldNum" sz="quarter" idx="12"/>
          </p:nvPr>
        </p:nvSpPr>
        <p:spPr/>
        <p:txBody>
          <a:bodyPr/>
          <a:lstStyle/>
          <a:p>
            <a:fld id="{42486CB2-351C-402B-A288-E871D0869600}" type="slidenum">
              <a:rPr lang="en-GB" smtClean="0"/>
              <a:t>‹#›</a:t>
            </a:fld>
            <a:endParaRPr lang="en-GB"/>
          </a:p>
        </p:txBody>
      </p:sp>
    </p:spTree>
    <p:extLst>
      <p:ext uri="{BB962C8B-B14F-4D97-AF65-F5344CB8AC3E}">
        <p14:creationId xmlns:p14="http://schemas.microsoft.com/office/powerpoint/2010/main" val="761968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A326B07-17B9-4D08-9215-F30BEFFD6915}" type="datetime1">
              <a:rPr lang="en-GB" smtClean="0"/>
              <a:t>25/09/2024</a:t>
            </a:fld>
            <a:endParaRPr lang="en-GB"/>
          </a:p>
        </p:txBody>
      </p:sp>
      <p:sp>
        <p:nvSpPr>
          <p:cNvPr id="8" name="Footer Placeholder 7"/>
          <p:cNvSpPr>
            <a:spLocks noGrp="1"/>
          </p:cNvSpPr>
          <p:nvPr>
            <p:ph type="ftr" sz="quarter" idx="11"/>
          </p:nvPr>
        </p:nvSpPr>
        <p:spPr/>
        <p:txBody>
          <a:bodyPr/>
          <a:lstStyle/>
          <a:p>
            <a:r>
              <a:rPr lang="en-GB"/>
              <a:t>Let us Love Let us Thrive</a:t>
            </a:r>
          </a:p>
        </p:txBody>
      </p:sp>
      <p:sp>
        <p:nvSpPr>
          <p:cNvPr id="9" name="Slide Number Placeholder 8"/>
          <p:cNvSpPr>
            <a:spLocks noGrp="1"/>
          </p:cNvSpPr>
          <p:nvPr>
            <p:ph type="sldNum" sz="quarter" idx="12"/>
          </p:nvPr>
        </p:nvSpPr>
        <p:spPr/>
        <p:txBody>
          <a:bodyPr/>
          <a:lstStyle/>
          <a:p>
            <a:fld id="{42486CB2-351C-402B-A288-E871D0869600}" type="slidenum">
              <a:rPr lang="en-GB" smtClean="0"/>
              <a:t>‹#›</a:t>
            </a:fld>
            <a:endParaRPr lang="en-GB"/>
          </a:p>
        </p:txBody>
      </p:sp>
    </p:spTree>
    <p:extLst>
      <p:ext uri="{BB962C8B-B14F-4D97-AF65-F5344CB8AC3E}">
        <p14:creationId xmlns:p14="http://schemas.microsoft.com/office/powerpoint/2010/main" val="873689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2CDBA41-ACC5-476B-9B77-0E7953A50AE1}" type="datetime1">
              <a:rPr lang="en-GB" smtClean="0"/>
              <a:t>25/09/2024</a:t>
            </a:fld>
            <a:endParaRPr lang="en-GB"/>
          </a:p>
        </p:txBody>
      </p:sp>
      <p:sp>
        <p:nvSpPr>
          <p:cNvPr id="4" name="Footer Placeholder 3"/>
          <p:cNvSpPr>
            <a:spLocks noGrp="1"/>
          </p:cNvSpPr>
          <p:nvPr>
            <p:ph type="ftr" sz="quarter" idx="11"/>
          </p:nvPr>
        </p:nvSpPr>
        <p:spPr/>
        <p:txBody>
          <a:bodyPr/>
          <a:lstStyle/>
          <a:p>
            <a:r>
              <a:rPr lang="en-GB"/>
              <a:t>Let us Love Let us Thrive</a:t>
            </a:r>
          </a:p>
        </p:txBody>
      </p:sp>
      <p:sp>
        <p:nvSpPr>
          <p:cNvPr id="5" name="Slide Number Placeholder 4"/>
          <p:cNvSpPr>
            <a:spLocks noGrp="1"/>
          </p:cNvSpPr>
          <p:nvPr>
            <p:ph type="sldNum" sz="quarter" idx="12"/>
          </p:nvPr>
        </p:nvSpPr>
        <p:spPr/>
        <p:txBody>
          <a:bodyPr/>
          <a:lstStyle/>
          <a:p>
            <a:fld id="{42486CB2-351C-402B-A288-E871D0869600}" type="slidenum">
              <a:rPr lang="en-GB" smtClean="0"/>
              <a:t>‹#›</a:t>
            </a:fld>
            <a:endParaRPr lang="en-GB"/>
          </a:p>
        </p:txBody>
      </p:sp>
    </p:spTree>
    <p:extLst>
      <p:ext uri="{BB962C8B-B14F-4D97-AF65-F5344CB8AC3E}">
        <p14:creationId xmlns:p14="http://schemas.microsoft.com/office/powerpoint/2010/main" val="3222328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026904-1311-4916-8456-E66E1E9C3F6A}" type="datetime1">
              <a:rPr lang="en-GB" smtClean="0"/>
              <a:t>25/09/2024</a:t>
            </a:fld>
            <a:endParaRPr lang="en-GB"/>
          </a:p>
        </p:txBody>
      </p:sp>
      <p:sp>
        <p:nvSpPr>
          <p:cNvPr id="3" name="Footer Placeholder 2"/>
          <p:cNvSpPr>
            <a:spLocks noGrp="1"/>
          </p:cNvSpPr>
          <p:nvPr>
            <p:ph type="ftr" sz="quarter" idx="11"/>
          </p:nvPr>
        </p:nvSpPr>
        <p:spPr/>
        <p:txBody>
          <a:bodyPr/>
          <a:lstStyle/>
          <a:p>
            <a:r>
              <a:rPr lang="en-GB"/>
              <a:t>Let us Love Let us Thrive</a:t>
            </a:r>
          </a:p>
        </p:txBody>
      </p:sp>
      <p:sp>
        <p:nvSpPr>
          <p:cNvPr id="4" name="Slide Number Placeholder 3"/>
          <p:cNvSpPr>
            <a:spLocks noGrp="1"/>
          </p:cNvSpPr>
          <p:nvPr>
            <p:ph type="sldNum" sz="quarter" idx="12"/>
          </p:nvPr>
        </p:nvSpPr>
        <p:spPr/>
        <p:txBody>
          <a:bodyPr/>
          <a:lstStyle/>
          <a:p>
            <a:fld id="{42486CB2-351C-402B-A288-E871D0869600}" type="slidenum">
              <a:rPr lang="en-GB" smtClean="0"/>
              <a:t>‹#›</a:t>
            </a:fld>
            <a:endParaRPr lang="en-GB"/>
          </a:p>
        </p:txBody>
      </p:sp>
    </p:spTree>
    <p:extLst>
      <p:ext uri="{BB962C8B-B14F-4D97-AF65-F5344CB8AC3E}">
        <p14:creationId xmlns:p14="http://schemas.microsoft.com/office/powerpoint/2010/main" val="1426011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45C0C46-6CD0-42D2-ADF3-5737B1750614}" type="datetime1">
              <a:rPr lang="en-GB" smtClean="0"/>
              <a:t>25/09/2024</a:t>
            </a:fld>
            <a:endParaRPr lang="en-GB"/>
          </a:p>
        </p:txBody>
      </p:sp>
      <p:sp>
        <p:nvSpPr>
          <p:cNvPr id="6" name="Footer Placeholder 5"/>
          <p:cNvSpPr>
            <a:spLocks noGrp="1"/>
          </p:cNvSpPr>
          <p:nvPr>
            <p:ph type="ftr" sz="quarter" idx="11"/>
          </p:nvPr>
        </p:nvSpPr>
        <p:spPr/>
        <p:txBody>
          <a:bodyPr/>
          <a:lstStyle/>
          <a:p>
            <a:r>
              <a:rPr lang="en-GB"/>
              <a:t>Let us Love Let us Thrive</a:t>
            </a:r>
          </a:p>
        </p:txBody>
      </p:sp>
      <p:sp>
        <p:nvSpPr>
          <p:cNvPr id="7" name="Slide Number Placeholder 6"/>
          <p:cNvSpPr>
            <a:spLocks noGrp="1"/>
          </p:cNvSpPr>
          <p:nvPr>
            <p:ph type="sldNum" sz="quarter" idx="12"/>
          </p:nvPr>
        </p:nvSpPr>
        <p:spPr/>
        <p:txBody>
          <a:bodyPr/>
          <a:lstStyle/>
          <a:p>
            <a:fld id="{42486CB2-351C-402B-A288-E871D0869600}" type="slidenum">
              <a:rPr lang="en-GB" smtClean="0"/>
              <a:t>‹#›</a:t>
            </a:fld>
            <a:endParaRPr lang="en-GB"/>
          </a:p>
        </p:txBody>
      </p:sp>
    </p:spTree>
    <p:extLst>
      <p:ext uri="{BB962C8B-B14F-4D97-AF65-F5344CB8AC3E}">
        <p14:creationId xmlns:p14="http://schemas.microsoft.com/office/powerpoint/2010/main" val="98340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A895A57-70F6-4635-8F8D-FD0F886B7BE7}" type="datetime1">
              <a:rPr lang="en-GB" smtClean="0"/>
              <a:t>25/09/2024</a:t>
            </a:fld>
            <a:endParaRPr lang="en-GB"/>
          </a:p>
        </p:txBody>
      </p:sp>
      <p:sp>
        <p:nvSpPr>
          <p:cNvPr id="6" name="Footer Placeholder 5"/>
          <p:cNvSpPr>
            <a:spLocks noGrp="1"/>
          </p:cNvSpPr>
          <p:nvPr>
            <p:ph type="ftr" sz="quarter" idx="11"/>
          </p:nvPr>
        </p:nvSpPr>
        <p:spPr/>
        <p:txBody>
          <a:bodyPr/>
          <a:lstStyle/>
          <a:p>
            <a:r>
              <a:rPr lang="en-GB"/>
              <a:t>Let us Love Let us Thrive</a:t>
            </a:r>
          </a:p>
        </p:txBody>
      </p:sp>
      <p:sp>
        <p:nvSpPr>
          <p:cNvPr id="7" name="Slide Number Placeholder 6"/>
          <p:cNvSpPr>
            <a:spLocks noGrp="1"/>
          </p:cNvSpPr>
          <p:nvPr>
            <p:ph type="sldNum" sz="quarter" idx="12"/>
          </p:nvPr>
        </p:nvSpPr>
        <p:spPr/>
        <p:txBody>
          <a:bodyPr/>
          <a:lstStyle/>
          <a:p>
            <a:fld id="{42486CB2-351C-402B-A288-E871D0869600}" type="slidenum">
              <a:rPr lang="en-GB" smtClean="0"/>
              <a:t>‹#›</a:t>
            </a:fld>
            <a:endParaRPr lang="en-GB"/>
          </a:p>
        </p:txBody>
      </p:sp>
    </p:spTree>
    <p:extLst>
      <p:ext uri="{BB962C8B-B14F-4D97-AF65-F5344CB8AC3E}">
        <p14:creationId xmlns:p14="http://schemas.microsoft.com/office/powerpoint/2010/main" val="80646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52CAF7-4B8F-4616-9B68-3D6FA3E1F47D}" type="datetime1">
              <a:rPr lang="en-GB" smtClean="0"/>
              <a:t>25/09/2024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Let us Love Let us Thrive</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486CB2-351C-402B-A288-E871D0869600}" type="slidenum">
              <a:rPr lang="en-GB" smtClean="0"/>
              <a:t>‹#›</a:t>
            </a:fld>
            <a:endParaRPr lang="en-GB"/>
          </a:p>
        </p:txBody>
      </p:sp>
    </p:spTree>
    <p:extLst>
      <p:ext uri="{BB962C8B-B14F-4D97-AF65-F5344CB8AC3E}">
        <p14:creationId xmlns:p14="http://schemas.microsoft.com/office/powerpoint/2010/main" val="25288475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contact.us@stjamespri.uk"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8199" y="1568850"/>
            <a:ext cx="10515600" cy="2387600"/>
          </a:xfrm>
        </p:spPr>
        <p:txBody>
          <a:bodyPr>
            <a:normAutofit/>
          </a:bodyPr>
          <a:lstStyle/>
          <a:p>
            <a:r>
              <a:rPr lang="en-GB" sz="6600" b="1" dirty="0">
                <a:solidFill>
                  <a:schemeClr val="bg1"/>
                </a:solidFill>
                <a:latin typeface="Letter-join Basic 40" panose="02000505000000020003" pitchFamily="50" charset="0"/>
              </a:rPr>
              <a:t>St James CE Primary School</a:t>
            </a:r>
          </a:p>
        </p:txBody>
      </p:sp>
      <p:sp>
        <p:nvSpPr>
          <p:cNvPr id="3" name="Subtitle 2"/>
          <p:cNvSpPr>
            <a:spLocks noGrp="1"/>
          </p:cNvSpPr>
          <p:nvPr>
            <p:ph type="subTitle" idx="1"/>
          </p:nvPr>
        </p:nvSpPr>
        <p:spPr>
          <a:xfrm>
            <a:off x="1352550" y="4106863"/>
            <a:ext cx="9144000" cy="1655762"/>
          </a:xfrm>
        </p:spPr>
        <p:txBody>
          <a:bodyPr/>
          <a:lstStyle/>
          <a:p>
            <a:endParaRPr lang="en-GB" dirty="0"/>
          </a:p>
          <a:p>
            <a:r>
              <a:rPr lang="en-GB" sz="3200" b="1" dirty="0">
                <a:solidFill>
                  <a:schemeClr val="bg1"/>
                </a:solidFill>
                <a:latin typeface="Letter-join Basic 40" panose="02000505000000020003" pitchFamily="50" charset="0"/>
              </a:rPr>
              <a:t>Year 3 Curriculum Presentation</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937" y="274238"/>
            <a:ext cx="11668125" cy="1889924"/>
          </a:xfrm>
          <a:prstGeom prst="rect">
            <a:avLst/>
          </a:prstGeom>
        </p:spPr>
      </p:pic>
      <p:sp>
        <p:nvSpPr>
          <p:cNvPr id="8" name="Footer Placeholder 7"/>
          <p:cNvSpPr>
            <a:spLocks noGrp="1"/>
          </p:cNvSpPr>
          <p:nvPr>
            <p:ph type="ftr" sz="quarter" idx="11"/>
          </p:nvPr>
        </p:nvSpPr>
        <p:spPr>
          <a:xfrm>
            <a:off x="4002741" y="6356350"/>
            <a:ext cx="4114800" cy="365125"/>
          </a:xfrm>
        </p:spPr>
        <p:txBody>
          <a:bodyPr/>
          <a:lstStyle/>
          <a:p>
            <a:r>
              <a:rPr lang="en-GB" sz="2400" b="1" dirty="0">
                <a:solidFill>
                  <a:schemeClr val="bg1"/>
                </a:solidFill>
                <a:latin typeface="Letter-join Basic 40" panose="02000505000000020003" pitchFamily="50" charset="0"/>
              </a:rPr>
              <a:t>Let us Love</a:t>
            </a:r>
          </a:p>
          <a:p>
            <a:r>
              <a:rPr lang="en-GB" sz="2400" b="1" dirty="0">
                <a:solidFill>
                  <a:schemeClr val="bg1"/>
                </a:solidFill>
                <a:latin typeface="Letter-join Basic 40" panose="02000505000000020003" pitchFamily="50" charset="0"/>
              </a:rPr>
              <a:t>Let us Thrive</a:t>
            </a:r>
          </a:p>
        </p:txBody>
      </p:sp>
    </p:spTree>
    <p:extLst>
      <p:ext uri="{BB962C8B-B14F-4D97-AF65-F5344CB8AC3E}">
        <p14:creationId xmlns:p14="http://schemas.microsoft.com/office/powerpoint/2010/main" val="22038142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05394" y="215853"/>
            <a:ext cx="10515600" cy="1325563"/>
          </a:xfrm>
        </p:spPr>
        <p:txBody>
          <a:bodyPr>
            <a:normAutofit/>
          </a:bodyPr>
          <a:lstStyle/>
          <a:p>
            <a:r>
              <a:rPr lang="en-GB" sz="6600" b="1" dirty="0">
                <a:solidFill>
                  <a:schemeClr val="bg1"/>
                </a:solidFill>
                <a:latin typeface="Letter-join Basic 40" panose="02000505000000020003" pitchFamily="50" charset="0"/>
              </a:rPr>
              <a:t>Uniform</a:t>
            </a:r>
          </a:p>
        </p:txBody>
      </p:sp>
      <p:sp>
        <p:nvSpPr>
          <p:cNvPr id="11" name="Footer Placeholder 7"/>
          <p:cNvSpPr>
            <a:spLocks noGrp="1"/>
          </p:cNvSpPr>
          <p:nvPr>
            <p:ph type="ftr" sz="quarter" idx="11"/>
          </p:nvPr>
        </p:nvSpPr>
        <p:spPr>
          <a:xfrm>
            <a:off x="4002741" y="6356350"/>
            <a:ext cx="4114800" cy="365125"/>
          </a:xfrm>
        </p:spPr>
        <p:txBody>
          <a:bodyPr/>
          <a:lstStyle/>
          <a:p>
            <a:r>
              <a:rPr lang="en-GB" sz="2400" b="1" dirty="0">
                <a:solidFill>
                  <a:schemeClr val="bg1"/>
                </a:solidFill>
              </a:rPr>
              <a:t>Let us Love</a:t>
            </a:r>
          </a:p>
          <a:p>
            <a:r>
              <a:rPr lang="en-GB" sz="2400" b="1" dirty="0">
                <a:solidFill>
                  <a:schemeClr val="bg1"/>
                </a:solidFill>
              </a:rPr>
              <a:t>Let us Thrive</a:t>
            </a:r>
          </a:p>
        </p:txBody>
      </p:sp>
      <p:sp>
        <p:nvSpPr>
          <p:cNvPr id="3" name="TextBox 2"/>
          <p:cNvSpPr txBox="1"/>
          <p:nvPr/>
        </p:nvSpPr>
        <p:spPr>
          <a:xfrm>
            <a:off x="705394" y="1541416"/>
            <a:ext cx="10859589" cy="4524315"/>
          </a:xfrm>
          <a:prstGeom prst="rect">
            <a:avLst/>
          </a:prstGeom>
          <a:noFill/>
        </p:spPr>
        <p:txBody>
          <a:bodyPr wrap="square" rtlCol="0">
            <a:spAutoFit/>
          </a:bodyPr>
          <a:lstStyle/>
          <a:p>
            <a:r>
              <a:rPr lang="en-GB" dirty="0">
                <a:solidFill>
                  <a:schemeClr val="bg1"/>
                </a:solidFill>
                <a:latin typeface="Letter-join Basic 40" panose="02000505000000020003" pitchFamily="50" charset="0"/>
              </a:rPr>
              <a:t>The St James school uniform consists of:</a:t>
            </a:r>
          </a:p>
          <a:p>
            <a:endParaRPr lang="en-GB" dirty="0">
              <a:solidFill>
                <a:schemeClr val="bg1"/>
              </a:solidFill>
              <a:latin typeface="Letter-join Basic 40" panose="02000505000000020003" pitchFamily="50" charset="0"/>
            </a:endParaRPr>
          </a:p>
          <a:p>
            <a:r>
              <a:rPr lang="en-GB" dirty="0">
                <a:solidFill>
                  <a:schemeClr val="bg1"/>
                </a:solidFill>
                <a:latin typeface="Letter-join Basic 40" panose="02000505000000020003" pitchFamily="50" charset="0"/>
              </a:rPr>
              <a:t>All children (Nursery – Year 6) need:</a:t>
            </a:r>
          </a:p>
          <a:p>
            <a:endParaRPr lang="en-GB" dirty="0">
              <a:solidFill>
                <a:schemeClr val="bg1"/>
              </a:solidFill>
              <a:latin typeface="Letter-join Basic 40" panose="02000505000000020003" pitchFamily="50" charset="0"/>
            </a:endParaRPr>
          </a:p>
          <a:p>
            <a:pPr marL="285750" indent="-285750">
              <a:buFont typeface="Arial" panose="020B0604020202020204" pitchFamily="34" charset="0"/>
              <a:buChar char="•"/>
            </a:pPr>
            <a:r>
              <a:rPr lang="en-GB" dirty="0">
                <a:solidFill>
                  <a:schemeClr val="bg1"/>
                </a:solidFill>
                <a:latin typeface="Letter-join Basic 40" panose="02000505000000020003" pitchFamily="50" charset="0"/>
              </a:rPr>
              <a:t>burgundy St James crew neck sweat shirt/sweatshirt cardigan</a:t>
            </a:r>
          </a:p>
          <a:p>
            <a:pPr marL="285750" indent="-285750">
              <a:buFont typeface="Arial" panose="020B0604020202020204" pitchFamily="34" charset="0"/>
              <a:buChar char="•"/>
            </a:pPr>
            <a:r>
              <a:rPr lang="en-GB" dirty="0">
                <a:solidFill>
                  <a:schemeClr val="bg1"/>
                </a:solidFill>
                <a:latin typeface="Letter-join Basic 40" panose="02000505000000020003" pitchFamily="50" charset="0"/>
              </a:rPr>
              <a:t>white polo t-shirt or shirt</a:t>
            </a:r>
          </a:p>
          <a:p>
            <a:pPr marL="285750" indent="-285750">
              <a:buFont typeface="Arial" panose="020B0604020202020204" pitchFamily="34" charset="0"/>
              <a:buChar char="•"/>
            </a:pPr>
            <a:r>
              <a:rPr lang="en-GB" dirty="0">
                <a:solidFill>
                  <a:schemeClr val="bg1"/>
                </a:solidFill>
                <a:latin typeface="Letter-join Basic 40" panose="02000505000000020003" pitchFamily="50" charset="0"/>
              </a:rPr>
              <a:t>grey or black school trousers/skirt/pinafore dress</a:t>
            </a:r>
          </a:p>
          <a:p>
            <a:pPr marL="285750" indent="-285750">
              <a:buFont typeface="Arial" panose="020B0604020202020204" pitchFamily="34" charset="0"/>
              <a:buChar char="•"/>
            </a:pPr>
            <a:r>
              <a:rPr lang="en-GB" dirty="0">
                <a:solidFill>
                  <a:schemeClr val="bg1"/>
                </a:solidFill>
                <a:latin typeface="Letter-join Basic 40" panose="02000505000000020003" pitchFamily="50" charset="0"/>
              </a:rPr>
              <a:t>black flat sensible school shoes (shoes are to be plain with no coloured logos)</a:t>
            </a:r>
          </a:p>
          <a:p>
            <a:pPr marL="285750" indent="-285750">
              <a:buFont typeface="Arial" panose="020B0604020202020204" pitchFamily="34" charset="0"/>
              <a:buChar char="•"/>
            </a:pPr>
            <a:r>
              <a:rPr lang="en-GB" dirty="0">
                <a:solidFill>
                  <a:schemeClr val="bg1"/>
                </a:solidFill>
                <a:latin typeface="Letter-join Basic 40" panose="02000505000000020003" pitchFamily="50" charset="0"/>
              </a:rPr>
              <a:t>St James book bag</a:t>
            </a:r>
          </a:p>
          <a:p>
            <a:pPr marL="285750" indent="-285750">
              <a:buFont typeface="Arial" panose="020B0604020202020204" pitchFamily="34" charset="0"/>
              <a:buChar char="•"/>
            </a:pPr>
            <a:r>
              <a:rPr lang="en-GB" dirty="0">
                <a:solidFill>
                  <a:schemeClr val="bg1"/>
                </a:solidFill>
                <a:latin typeface="Letter-join Basic 40" panose="02000505000000020003" pitchFamily="50" charset="0"/>
              </a:rPr>
              <a:t>In warm weather girls may wear a red gingham dress and boys grey/black shorts</a:t>
            </a:r>
          </a:p>
          <a:p>
            <a:pPr marL="285750" indent="-285750">
              <a:buFont typeface="Arial" panose="020B0604020202020204" pitchFamily="34" charset="0"/>
              <a:buChar char="•"/>
            </a:pPr>
            <a:r>
              <a:rPr lang="en-GB" dirty="0">
                <a:solidFill>
                  <a:schemeClr val="bg1"/>
                </a:solidFill>
                <a:latin typeface="Letter-join Basic 40" panose="02000505000000020003" pitchFamily="50" charset="0"/>
              </a:rPr>
              <a:t>Optional burgundy St James zip fleece</a:t>
            </a:r>
          </a:p>
          <a:p>
            <a:endParaRPr lang="en-GB" dirty="0">
              <a:solidFill>
                <a:schemeClr val="bg1"/>
              </a:solidFill>
              <a:latin typeface="Letter-join Basic 40" panose="02000505000000020003" pitchFamily="50" charset="0"/>
            </a:endParaRPr>
          </a:p>
          <a:p>
            <a:r>
              <a:rPr lang="en-GB" dirty="0">
                <a:solidFill>
                  <a:schemeClr val="bg1"/>
                </a:solidFill>
                <a:latin typeface="Letter-join Basic 40" panose="02000505000000020003" pitchFamily="50" charset="0"/>
              </a:rPr>
              <a:t>In warm weather caps and sunglasses are encouraged</a:t>
            </a:r>
          </a:p>
          <a:p>
            <a:endParaRPr lang="en-GB" dirty="0">
              <a:solidFill>
                <a:schemeClr val="bg1"/>
              </a:solidFill>
              <a:latin typeface="Letter-join Basic 40" panose="02000505000000020003" pitchFamily="50" charset="0"/>
            </a:endParaRPr>
          </a:p>
          <a:p>
            <a:r>
              <a:rPr lang="en-GB" dirty="0">
                <a:solidFill>
                  <a:schemeClr val="bg1"/>
                </a:solidFill>
                <a:latin typeface="Letter-join Basic 40" panose="02000505000000020003" pitchFamily="50" charset="0"/>
              </a:rPr>
              <a:t>Windows will remain open during winter months to increase the ventilation within the classroom. Therefore you may wish to send your child in with an additional jumper to keep them warm. </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34134" r="35968"/>
          <a:stretch/>
        </p:blipFill>
        <p:spPr>
          <a:xfrm>
            <a:off x="8429897" y="215853"/>
            <a:ext cx="3420291" cy="1849167"/>
          </a:xfrm>
          <a:prstGeom prst="rect">
            <a:avLst/>
          </a:prstGeom>
        </p:spPr>
      </p:pic>
    </p:spTree>
    <p:extLst>
      <p:ext uri="{BB962C8B-B14F-4D97-AF65-F5344CB8AC3E}">
        <p14:creationId xmlns:p14="http://schemas.microsoft.com/office/powerpoint/2010/main" val="15617849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05394" y="215853"/>
            <a:ext cx="10515600" cy="1325563"/>
          </a:xfrm>
        </p:spPr>
        <p:txBody>
          <a:bodyPr>
            <a:normAutofit/>
          </a:bodyPr>
          <a:lstStyle/>
          <a:p>
            <a:r>
              <a:rPr lang="en-GB" sz="6600" b="1" dirty="0">
                <a:solidFill>
                  <a:schemeClr val="bg1"/>
                </a:solidFill>
                <a:latin typeface="Letter-join Basic 40" panose="02000505000000020003" pitchFamily="50" charset="0"/>
              </a:rPr>
              <a:t>Medication</a:t>
            </a:r>
          </a:p>
        </p:txBody>
      </p:sp>
      <p:sp>
        <p:nvSpPr>
          <p:cNvPr id="11" name="Footer Placeholder 7"/>
          <p:cNvSpPr>
            <a:spLocks noGrp="1"/>
          </p:cNvSpPr>
          <p:nvPr>
            <p:ph type="ftr" sz="quarter" idx="11"/>
          </p:nvPr>
        </p:nvSpPr>
        <p:spPr>
          <a:xfrm>
            <a:off x="4002741" y="6356350"/>
            <a:ext cx="4114800" cy="365125"/>
          </a:xfrm>
        </p:spPr>
        <p:txBody>
          <a:bodyPr/>
          <a:lstStyle/>
          <a:p>
            <a:r>
              <a:rPr lang="en-GB" sz="2400" b="1" dirty="0">
                <a:solidFill>
                  <a:schemeClr val="bg1"/>
                </a:solidFill>
              </a:rPr>
              <a:t>Let us Love</a:t>
            </a:r>
          </a:p>
          <a:p>
            <a:r>
              <a:rPr lang="en-GB" sz="2400" b="1" dirty="0">
                <a:solidFill>
                  <a:schemeClr val="bg1"/>
                </a:solidFill>
              </a:rPr>
              <a:t>Let us Thrive</a:t>
            </a:r>
          </a:p>
        </p:txBody>
      </p:sp>
      <p:sp>
        <p:nvSpPr>
          <p:cNvPr id="3" name="TextBox 2"/>
          <p:cNvSpPr txBox="1"/>
          <p:nvPr/>
        </p:nvSpPr>
        <p:spPr>
          <a:xfrm>
            <a:off x="630346" y="1644053"/>
            <a:ext cx="10859589" cy="646331"/>
          </a:xfrm>
          <a:prstGeom prst="rect">
            <a:avLst/>
          </a:prstGeom>
          <a:noFill/>
        </p:spPr>
        <p:txBody>
          <a:bodyPr wrap="square" rtlCol="0">
            <a:spAutoFit/>
          </a:bodyPr>
          <a:lstStyle/>
          <a:p>
            <a:r>
              <a:rPr lang="en-US" dirty="0">
                <a:solidFill>
                  <a:schemeClr val="bg1"/>
                </a:solidFill>
                <a:latin typeface="Letter-join Basic 40" panose="02000505000000020003" pitchFamily="50" charset="0"/>
              </a:rPr>
              <a:t>If children have any medication please bring this to the office ASAP </a:t>
            </a:r>
          </a:p>
          <a:p>
            <a:r>
              <a:rPr lang="en-US" dirty="0">
                <a:solidFill>
                  <a:schemeClr val="bg1"/>
                </a:solidFill>
                <a:latin typeface="Letter-join Basic 40" panose="02000505000000020003" pitchFamily="50" charset="0"/>
              </a:rPr>
              <a:t>so we have it available in school. This should be brought to the school office. </a:t>
            </a:r>
            <a:endParaRPr lang="en-GB" dirty="0">
              <a:solidFill>
                <a:schemeClr val="bg1"/>
              </a:solidFill>
              <a:latin typeface="Letter-join Basic 40" panose="02000505000000020003" pitchFamily="50" charset="0"/>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34134" r="35968"/>
          <a:stretch/>
        </p:blipFill>
        <p:spPr>
          <a:xfrm>
            <a:off x="8429897" y="215853"/>
            <a:ext cx="3420291" cy="1849167"/>
          </a:xfrm>
          <a:prstGeom prst="rect">
            <a:avLst/>
          </a:prstGeom>
        </p:spPr>
      </p:pic>
    </p:spTree>
    <p:extLst>
      <p:ext uri="{BB962C8B-B14F-4D97-AF65-F5344CB8AC3E}">
        <p14:creationId xmlns:p14="http://schemas.microsoft.com/office/powerpoint/2010/main" val="27661757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3103" y="147411"/>
            <a:ext cx="10515600" cy="1325563"/>
          </a:xfrm>
        </p:spPr>
        <p:txBody>
          <a:bodyPr>
            <a:normAutofit/>
          </a:bodyPr>
          <a:lstStyle/>
          <a:p>
            <a:r>
              <a:rPr lang="en-GB" sz="6600" b="1" dirty="0">
                <a:solidFill>
                  <a:schemeClr val="bg1"/>
                </a:solidFill>
                <a:latin typeface="Letter-join Basic 40" panose="02000505000000020003" pitchFamily="50" charset="0"/>
              </a:rPr>
              <a:t>Homework – Lower KS2</a:t>
            </a:r>
          </a:p>
        </p:txBody>
      </p:sp>
      <p:sp>
        <p:nvSpPr>
          <p:cNvPr id="11" name="Footer Placeholder 7"/>
          <p:cNvSpPr>
            <a:spLocks noGrp="1"/>
          </p:cNvSpPr>
          <p:nvPr>
            <p:ph type="ftr" sz="quarter" idx="11"/>
          </p:nvPr>
        </p:nvSpPr>
        <p:spPr>
          <a:xfrm>
            <a:off x="4002741" y="6356350"/>
            <a:ext cx="4114800" cy="365125"/>
          </a:xfrm>
        </p:spPr>
        <p:txBody>
          <a:bodyPr/>
          <a:lstStyle/>
          <a:p>
            <a:r>
              <a:rPr lang="en-GB" sz="2400" b="1" dirty="0">
                <a:solidFill>
                  <a:schemeClr val="bg1"/>
                </a:solidFill>
              </a:rPr>
              <a:t>Let us Love</a:t>
            </a:r>
          </a:p>
          <a:p>
            <a:r>
              <a:rPr lang="en-GB" sz="2400" b="1" dirty="0">
                <a:solidFill>
                  <a:schemeClr val="bg1"/>
                </a:solidFill>
              </a:rPr>
              <a:t>Let us Thrive</a:t>
            </a:r>
          </a:p>
        </p:txBody>
      </p:sp>
      <p:sp>
        <p:nvSpPr>
          <p:cNvPr id="3" name="TextBox 2"/>
          <p:cNvSpPr txBox="1"/>
          <p:nvPr/>
        </p:nvSpPr>
        <p:spPr>
          <a:xfrm>
            <a:off x="248359" y="1133804"/>
            <a:ext cx="11695281" cy="3785652"/>
          </a:xfrm>
          <a:prstGeom prst="rect">
            <a:avLst/>
          </a:prstGeom>
          <a:noFill/>
        </p:spPr>
        <p:txBody>
          <a:bodyPr wrap="square" rtlCol="0">
            <a:spAutoFit/>
          </a:bodyPr>
          <a:lstStyle/>
          <a:p>
            <a:endParaRPr lang="en-GB" sz="2400" dirty="0">
              <a:solidFill>
                <a:schemeClr val="bg1"/>
              </a:solidFill>
              <a:latin typeface="Letter-join Basic 40" panose="02000505000000020003" pitchFamily="50" charset="0"/>
            </a:endParaRPr>
          </a:p>
          <a:p>
            <a:r>
              <a:rPr lang="en-GB" sz="2400" dirty="0">
                <a:solidFill>
                  <a:schemeClr val="bg1"/>
                </a:solidFill>
                <a:latin typeface="Letter-join Basic 40" panose="02000505000000020003" pitchFamily="50" charset="0"/>
              </a:rPr>
              <a:t>• Reading daily (recorded in diaries at least 3 times).</a:t>
            </a:r>
          </a:p>
          <a:p>
            <a:endParaRPr lang="en-GB" sz="2400" dirty="0">
              <a:solidFill>
                <a:schemeClr val="bg1"/>
              </a:solidFill>
              <a:latin typeface="Letter-join Basic 40" panose="02000505000000020003" pitchFamily="50" charset="0"/>
            </a:endParaRPr>
          </a:p>
          <a:p>
            <a:r>
              <a:rPr lang="en-GB" sz="2400" dirty="0">
                <a:solidFill>
                  <a:schemeClr val="bg1"/>
                </a:solidFill>
                <a:latin typeface="Letter-join Basic 40" panose="02000505000000020003" pitchFamily="50" charset="0"/>
              </a:rPr>
              <a:t>• A spelling list will be provided each week on a specific day and tested on the following week.</a:t>
            </a:r>
          </a:p>
          <a:p>
            <a:endParaRPr lang="en-GB" sz="2400" dirty="0">
              <a:solidFill>
                <a:schemeClr val="bg1"/>
              </a:solidFill>
              <a:latin typeface="Letter-join Basic 40" panose="02000505000000020003" pitchFamily="50" charset="0"/>
            </a:endParaRPr>
          </a:p>
          <a:p>
            <a:r>
              <a:rPr lang="en-GB" sz="2400" dirty="0">
                <a:solidFill>
                  <a:schemeClr val="bg1"/>
                </a:solidFill>
                <a:latin typeface="Letter-join Basic 40" panose="02000505000000020003" pitchFamily="50" charset="0"/>
              </a:rPr>
              <a:t>• Learning times tables using Times Tables </a:t>
            </a:r>
            <a:r>
              <a:rPr lang="en-GB" sz="2400" dirty="0" err="1">
                <a:solidFill>
                  <a:schemeClr val="bg1"/>
                </a:solidFill>
                <a:latin typeface="Letter-join Basic 40" panose="02000505000000020003" pitchFamily="50" charset="0"/>
              </a:rPr>
              <a:t>Rockstars</a:t>
            </a:r>
            <a:r>
              <a:rPr lang="en-GB" sz="2400" dirty="0">
                <a:solidFill>
                  <a:schemeClr val="bg1"/>
                </a:solidFill>
                <a:latin typeface="Letter-join Basic 40" panose="02000505000000020003" pitchFamily="50" charset="0"/>
              </a:rPr>
              <a:t> (continuing with 2, 5 and 10 and</a:t>
            </a:r>
          </a:p>
          <a:p>
            <a:r>
              <a:rPr lang="en-GB" sz="2400" dirty="0">
                <a:solidFill>
                  <a:schemeClr val="bg1"/>
                </a:solidFill>
                <a:latin typeface="Letter-join Basic 40" panose="02000505000000020003" pitchFamily="50" charset="0"/>
              </a:rPr>
              <a:t>learning of multiplication facts 3, 4, 6, 7, 8, 9, 11 when ready).</a:t>
            </a:r>
          </a:p>
          <a:p>
            <a:endParaRPr lang="en-GB" sz="2400" dirty="0">
              <a:solidFill>
                <a:schemeClr val="bg1"/>
              </a:solidFill>
              <a:latin typeface="Letter-join Basic 40" panose="02000505000000020003" pitchFamily="50" charset="0"/>
            </a:endParaRPr>
          </a:p>
          <a:p>
            <a:r>
              <a:rPr lang="en-GB" sz="2400" dirty="0">
                <a:solidFill>
                  <a:schemeClr val="bg1"/>
                </a:solidFill>
                <a:latin typeface="Letter-join Basic 40" panose="02000505000000020003" pitchFamily="50" charset="0"/>
              </a:rPr>
              <a:t>• Children may be given a specific activity linked to an area of the curriculum.</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72857" r="2979"/>
          <a:stretch/>
        </p:blipFill>
        <p:spPr>
          <a:xfrm>
            <a:off x="9400647" y="231936"/>
            <a:ext cx="2237004" cy="1499527"/>
          </a:xfrm>
          <a:prstGeom prst="rect">
            <a:avLst/>
          </a:prstGeom>
        </p:spPr>
      </p:pic>
    </p:spTree>
    <p:extLst>
      <p:ext uri="{BB962C8B-B14F-4D97-AF65-F5344CB8AC3E}">
        <p14:creationId xmlns:p14="http://schemas.microsoft.com/office/powerpoint/2010/main" val="26169691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3103" y="147411"/>
            <a:ext cx="10515600" cy="1325563"/>
          </a:xfrm>
        </p:spPr>
        <p:txBody>
          <a:bodyPr>
            <a:normAutofit/>
          </a:bodyPr>
          <a:lstStyle/>
          <a:p>
            <a:r>
              <a:rPr lang="en-GB" sz="6600" b="1" dirty="0">
                <a:solidFill>
                  <a:schemeClr val="bg1"/>
                </a:solidFill>
                <a:latin typeface="Letter-join Basic 40" panose="02000505000000020003" pitchFamily="50" charset="0"/>
              </a:rPr>
              <a:t>Spellings</a:t>
            </a:r>
          </a:p>
        </p:txBody>
      </p:sp>
      <p:sp>
        <p:nvSpPr>
          <p:cNvPr id="11" name="Footer Placeholder 7"/>
          <p:cNvSpPr>
            <a:spLocks noGrp="1"/>
          </p:cNvSpPr>
          <p:nvPr>
            <p:ph type="ftr" sz="quarter" idx="11"/>
          </p:nvPr>
        </p:nvSpPr>
        <p:spPr>
          <a:xfrm>
            <a:off x="4002741" y="6356350"/>
            <a:ext cx="4114800" cy="365125"/>
          </a:xfrm>
        </p:spPr>
        <p:txBody>
          <a:bodyPr/>
          <a:lstStyle/>
          <a:p>
            <a:r>
              <a:rPr lang="en-GB" sz="2400" b="1" dirty="0">
                <a:solidFill>
                  <a:schemeClr val="bg1"/>
                </a:solidFill>
              </a:rPr>
              <a:t>Let us Love</a:t>
            </a:r>
          </a:p>
          <a:p>
            <a:r>
              <a:rPr lang="en-GB" sz="2400" b="1" dirty="0">
                <a:solidFill>
                  <a:schemeClr val="bg1"/>
                </a:solidFill>
              </a:rPr>
              <a:t>Let us Thrive</a:t>
            </a:r>
          </a:p>
        </p:txBody>
      </p:sp>
      <p:sp>
        <p:nvSpPr>
          <p:cNvPr id="3" name="TextBox 2"/>
          <p:cNvSpPr txBox="1"/>
          <p:nvPr/>
        </p:nvSpPr>
        <p:spPr>
          <a:xfrm>
            <a:off x="801188" y="1550125"/>
            <a:ext cx="10737669" cy="3170099"/>
          </a:xfrm>
          <a:prstGeom prst="rect">
            <a:avLst/>
          </a:prstGeom>
          <a:noFill/>
        </p:spPr>
        <p:txBody>
          <a:bodyPr wrap="square" rtlCol="0">
            <a:spAutoFit/>
          </a:bodyPr>
          <a:lstStyle/>
          <a:p>
            <a:r>
              <a:rPr lang="en-GB" sz="4000" dirty="0">
                <a:solidFill>
                  <a:schemeClr val="bg1"/>
                </a:solidFill>
                <a:latin typeface="Letter-join Basic 40" panose="02000505000000020003" pitchFamily="50" charset="0"/>
              </a:rPr>
              <a:t>Miss Breen – Year 3 Spellings</a:t>
            </a:r>
          </a:p>
          <a:p>
            <a:r>
              <a:rPr lang="en-GB" sz="4000" dirty="0">
                <a:solidFill>
                  <a:schemeClr val="bg1"/>
                </a:solidFill>
                <a:latin typeface="Letter-join Basic 40" panose="02000505000000020003" pitchFamily="50" charset="0"/>
              </a:rPr>
              <a:t>Mrs Veal-Clarke – Year 3 Spellings</a:t>
            </a:r>
          </a:p>
          <a:p>
            <a:r>
              <a:rPr lang="en-GB" sz="4000" dirty="0">
                <a:solidFill>
                  <a:schemeClr val="bg1"/>
                </a:solidFill>
                <a:latin typeface="Letter-join Basic 40" panose="02000505000000020003" pitchFamily="50" charset="0"/>
              </a:rPr>
              <a:t>Mrs Melvin – Phonics</a:t>
            </a:r>
          </a:p>
          <a:p>
            <a:r>
              <a:rPr lang="en-GB" sz="4000" dirty="0">
                <a:solidFill>
                  <a:schemeClr val="bg1"/>
                </a:solidFill>
                <a:latin typeface="Letter-join Basic 40" panose="02000505000000020003" pitchFamily="50" charset="0"/>
              </a:rPr>
              <a:t>Mrs Savin– Phonics</a:t>
            </a:r>
          </a:p>
          <a:p>
            <a:r>
              <a:rPr lang="en-GB" sz="4000" dirty="0">
                <a:solidFill>
                  <a:schemeClr val="bg1"/>
                </a:solidFill>
                <a:latin typeface="Letter-join Basic 40" panose="02000505000000020003" pitchFamily="50" charset="0"/>
              </a:rPr>
              <a:t>Mr Dawson and Mrs </a:t>
            </a:r>
            <a:r>
              <a:rPr lang="en-GB" sz="4000" dirty="0" err="1">
                <a:solidFill>
                  <a:schemeClr val="bg1"/>
                </a:solidFill>
                <a:latin typeface="Letter-join Basic 40" panose="02000505000000020003" pitchFamily="50" charset="0"/>
              </a:rPr>
              <a:t>Hargun</a:t>
            </a:r>
            <a:r>
              <a:rPr lang="en-GB" sz="4000" dirty="0">
                <a:solidFill>
                  <a:schemeClr val="bg1"/>
                </a:solidFill>
                <a:latin typeface="Letter-join Basic 40" panose="02000505000000020003" pitchFamily="50" charset="0"/>
              </a:rPr>
              <a:t> – phonics. </a:t>
            </a:r>
          </a:p>
        </p:txBody>
      </p:sp>
    </p:spTree>
    <p:extLst>
      <p:ext uri="{BB962C8B-B14F-4D97-AF65-F5344CB8AC3E}">
        <p14:creationId xmlns:p14="http://schemas.microsoft.com/office/powerpoint/2010/main" val="5833295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3103" y="147411"/>
            <a:ext cx="10515600" cy="1325563"/>
          </a:xfrm>
        </p:spPr>
        <p:txBody>
          <a:bodyPr>
            <a:normAutofit/>
          </a:bodyPr>
          <a:lstStyle/>
          <a:p>
            <a:r>
              <a:rPr lang="en-GB" sz="6600" b="1" dirty="0">
                <a:solidFill>
                  <a:schemeClr val="bg1"/>
                </a:solidFill>
                <a:latin typeface="Letter-join Basic 40" panose="02000505000000020003" pitchFamily="50" charset="0"/>
              </a:rPr>
              <a:t>Reading</a:t>
            </a:r>
          </a:p>
        </p:txBody>
      </p:sp>
      <p:sp>
        <p:nvSpPr>
          <p:cNvPr id="11" name="Footer Placeholder 7"/>
          <p:cNvSpPr>
            <a:spLocks noGrp="1"/>
          </p:cNvSpPr>
          <p:nvPr>
            <p:ph type="ftr" sz="quarter" idx="11"/>
          </p:nvPr>
        </p:nvSpPr>
        <p:spPr>
          <a:xfrm>
            <a:off x="4002741" y="6356350"/>
            <a:ext cx="4114800" cy="365125"/>
          </a:xfrm>
        </p:spPr>
        <p:txBody>
          <a:bodyPr/>
          <a:lstStyle/>
          <a:p>
            <a:r>
              <a:rPr lang="en-GB" sz="2400" b="1" dirty="0">
                <a:solidFill>
                  <a:schemeClr val="bg1"/>
                </a:solidFill>
              </a:rPr>
              <a:t>Let us Love</a:t>
            </a:r>
          </a:p>
          <a:p>
            <a:r>
              <a:rPr lang="en-GB" sz="2400" b="1" dirty="0">
                <a:solidFill>
                  <a:schemeClr val="bg1"/>
                </a:solidFill>
              </a:rPr>
              <a:t>Let us Thrive</a:t>
            </a:r>
          </a:p>
        </p:txBody>
      </p:sp>
      <p:graphicFrame>
        <p:nvGraphicFramePr>
          <p:cNvPr id="4" name="Table 3">
            <a:extLst>
              <a:ext uri="{FF2B5EF4-FFF2-40B4-BE49-F238E27FC236}">
                <a16:creationId xmlns:a16="http://schemas.microsoft.com/office/drawing/2014/main" id="{988035C2-5BA5-74FC-2061-4A47C6993E91}"/>
              </a:ext>
            </a:extLst>
          </p:cNvPr>
          <p:cNvGraphicFramePr>
            <a:graphicFrameLocks noGrp="1"/>
          </p:cNvGraphicFramePr>
          <p:nvPr>
            <p:extLst>
              <p:ext uri="{D42A27DB-BD31-4B8C-83A1-F6EECF244321}">
                <p14:modId xmlns:p14="http://schemas.microsoft.com/office/powerpoint/2010/main" val="3666876116"/>
              </p:ext>
            </p:extLst>
          </p:nvPr>
        </p:nvGraphicFramePr>
        <p:xfrm>
          <a:off x="751837" y="1930157"/>
          <a:ext cx="10778310" cy="1719495"/>
        </p:xfrm>
        <a:graphic>
          <a:graphicData uri="http://schemas.openxmlformats.org/drawingml/2006/table">
            <a:tbl>
              <a:tblPr firstRow="1" bandRow="1">
                <a:tableStyleId>{073A0DAA-6AF3-43AB-8588-CEC1D06C72B9}</a:tableStyleId>
              </a:tblPr>
              <a:tblGrid>
                <a:gridCol w="1796385">
                  <a:extLst>
                    <a:ext uri="{9D8B030D-6E8A-4147-A177-3AD203B41FA5}">
                      <a16:colId xmlns:a16="http://schemas.microsoft.com/office/drawing/2014/main" val="3939553939"/>
                    </a:ext>
                  </a:extLst>
                </a:gridCol>
                <a:gridCol w="1796385">
                  <a:extLst>
                    <a:ext uri="{9D8B030D-6E8A-4147-A177-3AD203B41FA5}">
                      <a16:colId xmlns:a16="http://schemas.microsoft.com/office/drawing/2014/main" val="1546118891"/>
                    </a:ext>
                  </a:extLst>
                </a:gridCol>
                <a:gridCol w="1796385">
                  <a:extLst>
                    <a:ext uri="{9D8B030D-6E8A-4147-A177-3AD203B41FA5}">
                      <a16:colId xmlns:a16="http://schemas.microsoft.com/office/drawing/2014/main" val="931587958"/>
                    </a:ext>
                  </a:extLst>
                </a:gridCol>
                <a:gridCol w="1796385">
                  <a:extLst>
                    <a:ext uri="{9D8B030D-6E8A-4147-A177-3AD203B41FA5}">
                      <a16:colId xmlns:a16="http://schemas.microsoft.com/office/drawing/2014/main" val="3049904902"/>
                    </a:ext>
                  </a:extLst>
                </a:gridCol>
                <a:gridCol w="1796385">
                  <a:extLst>
                    <a:ext uri="{9D8B030D-6E8A-4147-A177-3AD203B41FA5}">
                      <a16:colId xmlns:a16="http://schemas.microsoft.com/office/drawing/2014/main" val="3851739735"/>
                    </a:ext>
                  </a:extLst>
                </a:gridCol>
                <a:gridCol w="1796385">
                  <a:extLst>
                    <a:ext uri="{9D8B030D-6E8A-4147-A177-3AD203B41FA5}">
                      <a16:colId xmlns:a16="http://schemas.microsoft.com/office/drawing/2014/main" val="2174618192"/>
                    </a:ext>
                  </a:extLst>
                </a:gridCol>
              </a:tblGrid>
              <a:tr h="822557">
                <a:tc>
                  <a:txBody>
                    <a:bodyPr/>
                    <a:lstStyle/>
                    <a:p>
                      <a:r>
                        <a:rPr lang="en-GB" dirty="0">
                          <a:latin typeface="Letter-join Basic 40" panose="02000505000000020003" pitchFamily="50" charset="0"/>
                        </a:rPr>
                        <a:t>Autumn 1</a:t>
                      </a:r>
                    </a:p>
                  </a:txBody>
                  <a:tcPr/>
                </a:tc>
                <a:tc>
                  <a:txBody>
                    <a:bodyPr/>
                    <a:lstStyle/>
                    <a:p>
                      <a:r>
                        <a:rPr lang="en-GB" dirty="0">
                          <a:latin typeface="Letter-join Basic 40" panose="02000505000000020003" pitchFamily="50" charset="0"/>
                        </a:rPr>
                        <a:t>Autumn 2 </a:t>
                      </a:r>
                    </a:p>
                  </a:txBody>
                  <a:tcPr/>
                </a:tc>
                <a:tc>
                  <a:txBody>
                    <a:bodyPr/>
                    <a:lstStyle/>
                    <a:p>
                      <a:r>
                        <a:rPr lang="en-GB" dirty="0">
                          <a:latin typeface="Letter-join Basic 40" panose="02000505000000020003" pitchFamily="50" charset="0"/>
                        </a:rPr>
                        <a:t>Spring 1</a:t>
                      </a:r>
                    </a:p>
                  </a:txBody>
                  <a:tcPr/>
                </a:tc>
                <a:tc>
                  <a:txBody>
                    <a:bodyPr/>
                    <a:lstStyle/>
                    <a:p>
                      <a:r>
                        <a:rPr lang="en-GB" dirty="0">
                          <a:latin typeface="Letter-join Basic 40" panose="02000505000000020003" pitchFamily="50" charset="0"/>
                        </a:rPr>
                        <a:t>Spring 2</a:t>
                      </a:r>
                    </a:p>
                  </a:txBody>
                  <a:tcPr/>
                </a:tc>
                <a:tc>
                  <a:txBody>
                    <a:bodyPr/>
                    <a:lstStyle/>
                    <a:p>
                      <a:r>
                        <a:rPr lang="en-GB" dirty="0">
                          <a:latin typeface="Letter-join Basic 40" panose="02000505000000020003" pitchFamily="50" charset="0"/>
                        </a:rPr>
                        <a:t>Summer 1</a:t>
                      </a:r>
                    </a:p>
                  </a:txBody>
                  <a:tcPr/>
                </a:tc>
                <a:tc>
                  <a:txBody>
                    <a:bodyPr/>
                    <a:lstStyle/>
                    <a:p>
                      <a:r>
                        <a:rPr lang="en-GB" dirty="0">
                          <a:latin typeface="Letter-join Basic 40" panose="02000505000000020003" pitchFamily="50" charset="0"/>
                        </a:rPr>
                        <a:t>Summer 2</a:t>
                      </a:r>
                    </a:p>
                  </a:txBody>
                  <a:tcPr/>
                </a:tc>
                <a:extLst>
                  <a:ext uri="{0D108BD9-81ED-4DB2-BD59-A6C34878D82A}">
                    <a16:rowId xmlns:a16="http://schemas.microsoft.com/office/drawing/2014/main" val="1309402339"/>
                  </a:ext>
                </a:extLst>
              </a:tr>
              <a:tr h="822557">
                <a:tc>
                  <a:txBody>
                    <a:bodyPr/>
                    <a:lstStyle/>
                    <a:p>
                      <a:pPr>
                        <a:lnSpc>
                          <a:spcPct val="107000"/>
                        </a:lnSpc>
                        <a:spcAft>
                          <a:spcPts val="0"/>
                        </a:spcAft>
                      </a:pPr>
                      <a:r>
                        <a:rPr lang="en-GB" sz="1100" b="1" dirty="0">
                          <a:effectLst/>
                          <a:latin typeface="Letter-join Basic 40" panose="02000505000000020003" pitchFamily="50" charset="0"/>
                          <a:ea typeface="Calibri" panose="020F0502020204030204" pitchFamily="34" charset="0"/>
                          <a:cs typeface="Calibri" panose="020F0502020204030204" pitchFamily="34" charset="0"/>
                        </a:rPr>
                        <a:t>Class Texts:</a:t>
                      </a:r>
                      <a:endParaRPr lang="en-GB" sz="1100" dirty="0">
                        <a:effectLst/>
                        <a:latin typeface="Letter-join Basic 40" panose="02000505000000020003" pitchFamily="50" charset="0"/>
                        <a:ea typeface="Calibri" panose="020F0502020204030204" pitchFamily="34" charset="0"/>
                        <a:cs typeface="Times New Roman" panose="02020603050405020304" pitchFamily="18" charset="0"/>
                      </a:endParaRPr>
                    </a:p>
                    <a:p>
                      <a:pPr>
                        <a:lnSpc>
                          <a:spcPct val="107000"/>
                        </a:lnSpc>
                        <a:spcAft>
                          <a:spcPts val="0"/>
                        </a:spcAft>
                      </a:pPr>
                      <a:r>
                        <a:rPr lang="en-GB" sz="1100" dirty="0">
                          <a:effectLst/>
                          <a:latin typeface="Letter-join Basic 40" panose="02000505000000020003" pitchFamily="50" charset="0"/>
                          <a:ea typeface="Calibri" panose="020F0502020204030204" pitchFamily="34" charset="0"/>
                          <a:cs typeface="Calibri" panose="020F0502020204030204" pitchFamily="34" charset="0"/>
                        </a:rPr>
                        <a:t>The Sheep-Pig by Dick King Smith</a:t>
                      </a:r>
                      <a:endParaRPr lang="en-GB" sz="1100" dirty="0">
                        <a:effectLst/>
                        <a:latin typeface="Letter-join Basic 40" panose="02000505000000020003" pitchFamily="50" charset="0"/>
                        <a:ea typeface="Calibri" panose="020F0502020204030204" pitchFamily="34" charset="0"/>
                        <a:cs typeface="Times New Roman" panose="02020603050405020304" pitchFamily="18" charset="0"/>
                      </a:endParaRPr>
                    </a:p>
                    <a:p>
                      <a:pPr>
                        <a:lnSpc>
                          <a:spcPct val="107000"/>
                        </a:lnSpc>
                        <a:spcAft>
                          <a:spcPts val="0"/>
                        </a:spcAft>
                      </a:pPr>
                      <a:endParaRPr lang="en-GB" sz="1100" dirty="0">
                        <a:effectLst/>
                        <a:latin typeface="Letter-join Basic 40" panose="02000505000000020003" pitchFamily="50"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b="1" dirty="0">
                          <a:effectLst/>
                          <a:latin typeface="Letter-join Basic 40" panose="02000505000000020003" pitchFamily="50" charset="0"/>
                          <a:ea typeface="Calibri" panose="020F0502020204030204" pitchFamily="34" charset="0"/>
                          <a:cs typeface="Calibri" panose="020F0502020204030204" pitchFamily="34" charset="0"/>
                        </a:rPr>
                        <a:t>Class Texts:</a:t>
                      </a:r>
                      <a:endParaRPr lang="en-GB" sz="1100" dirty="0">
                        <a:effectLst/>
                        <a:latin typeface="Letter-join Basic 40" panose="02000505000000020003" pitchFamily="50" charset="0"/>
                        <a:ea typeface="Calibri" panose="020F0502020204030204" pitchFamily="34" charset="0"/>
                        <a:cs typeface="Times New Roman" panose="02020603050405020304" pitchFamily="18" charset="0"/>
                      </a:endParaRPr>
                    </a:p>
                    <a:p>
                      <a:pPr>
                        <a:lnSpc>
                          <a:spcPct val="107000"/>
                        </a:lnSpc>
                        <a:spcAft>
                          <a:spcPts val="0"/>
                        </a:spcAft>
                      </a:pPr>
                      <a:r>
                        <a:rPr lang="en-GB" sz="1100" dirty="0">
                          <a:effectLst/>
                          <a:latin typeface="Letter-join Basic 40" panose="02000505000000020003" pitchFamily="50" charset="0"/>
                          <a:ea typeface="Calibri" panose="020F0502020204030204" pitchFamily="34" charset="0"/>
                          <a:cs typeface="Calibri" panose="020F0502020204030204" pitchFamily="34" charset="0"/>
                        </a:rPr>
                        <a:t>The Iron Man by Ted Hughes</a:t>
                      </a:r>
                      <a:endParaRPr lang="en-GB" sz="1100" dirty="0">
                        <a:effectLst/>
                        <a:latin typeface="Letter-join Basic 40" panose="02000505000000020003" pitchFamily="50" charset="0"/>
                        <a:ea typeface="Calibri" panose="020F0502020204030204" pitchFamily="34" charset="0"/>
                        <a:cs typeface="Times New Roman" panose="02020603050405020304" pitchFamily="18" charset="0"/>
                      </a:endParaRPr>
                    </a:p>
                    <a:p>
                      <a:pPr>
                        <a:lnSpc>
                          <a:spcPct val="107000"/>
                        </a:lnSpc>
                        <a:spcAft>
                          <a:spcPts val="0"/>
                        </a:spcAft>
                      </a:pPr>
                      <a:endParaRPr lang="en-GB" sz="1100" dirty="0">
                        <a:effectLst/>
                        <a:latin typeface="Letter-join Basic 40" panose="02000505000000020003" pitchFamily="50"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b="1" dirty="0">
                          <a:effectLst/>
                          <a:latin typeface="Letter-join Basic 40" panose="02000505000000020003" pitchFamily="50" charset="0"/>
                          <a:ea typeface="Calibri" panose="020F0502020204030204" pitchFamily="34" charset="0"/>
                          <a:cs typeface="Times New Roman" panose="02020603050405020304" pitchFamily="18" charset="0"/>
                        </a:rPr>
                        <a:t>Class Text: </a:t>
                      </a:r>
                      <a:endParaRPr lang="en-GB" sz="1100" dirty="0">
                        <a:effectLst/>
                        <a:latin typeface="Letter-join Basic 40" panose="02000505000000020003" pitchFamily="50" charset="0"/>
                        <a:ea typeface="Calibri" panose="020F0502020204030204" pitchFamily="34" charset="0"/>
                        <a:cs typeface="Times New Roman" panose="02020603050405020304" pitchFamily="18" charset="0"/>
                      </a:endParaRPr>
                    </a:p>
                    <a:p>
                      <a:pPr>
                        <a:lnSpc>
                          <a:spcPct val="107000"/>
                        </a:lnSpc>
                        <a:spcAft>
                          <a:spcPts val="0"/>
                        </a:spcAft>
                      </a:pPr>
                      <a:r>
                        <a:rPr lang="en-GB" sz="1100" dirty="0">
                          <a:effectLst/>
                          <a:latin typeface="Letter-join Basic 40" panose="02000505000000020003" pitchFamily="50" charset="0"/>
                          <a:ea typeface="Calibri" panose="020F0502020204030204" pitchFamily="34" charset="0"/>
                          <a:cs typeface="Calibri" panose="020F0502020204030204" pitchFamily="34" charset="0"/>
                        </a:rPr>
                        <a:t>The Secret World of Polly Flint by Helen </a:t>
                      </a:r>
                      <a:r>
                        <a:rPr lang="en-GB" sz="1100" dirty="0" err="1">
                          <a:effectLst/>
                          <a:latin typeface="Letter-join Basic 40" panose="02000505000000020003" pitchFamily="50" charset="0"/>
                          <a:ea typeface="Calibri" panose="020F0502020204030204" pitchFamily="34" charset="0"/>
                          <a:cs typeface="Calibri" panose="020F0502020204030204" pitchFamily="34" charset="0"/>
                        </a:rPr>
                        <a:t>Cresswell</a:t>
                      </a:r>
                      <a:endParaRPr lang="en-GB" sz="1100" dirty="0">
                        <a:effectLst/>
                        <a:latin typeface="Letter-join Basic 40" panose="02000505000000020003" pitchFamily="50" charset="0"/>
                        <a:ea typeface="Calibri" panose="020F0502020204030204" pitchFamily="34" charset="0"/>
                        <a:cs typeface="Times New Roman" panose="02020603050405020304" pitchFamily="18" charset="0"/>
                      </a:endParaRPr>
                    </a:p>
                    <a:p>
                      <a:pPr>
                        <a:lnSpc>
                          <a:spcPct val="107000"/>
                        </a:lnSpc>
                        <a:spcAft>
                          <a:spcPts val="0"/>
                        </a:spcAft>
                      </a:pPr>
                      <a:endParaRPr lang="en-GB" sz="1100" dirty="0">
                        <a:effectLst/>
                        <a:latin typeface="Letter-join Basic 40" panose="02000505000000020003" pitchFamily="50"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b="1" dirty="0">
                          <a:effectLst/>
                          <a:latin typeface="Letter-join Basic 40" panose="02000505000000020003" pitchFamily="50" charset="0"/>
                          <a:ea typeface="Calibri" panose="020F0502020204030204" pitchFamily="34" charset="0"/>
                          <a:cs typeface="Times New Roman" panose="02020603050405020304" pitchFamily="18" charset="0"/>
                        </a:rPr>
                        <a:t>Class Text:</a:t>
                      </a:r>
                      <a:endParaRPr lang="en-GB" sz="1100" dirty="0">
                        <a:effectLst/>
                        <a:latin typeface="Letter-join Basic 40" panose="02000505000000020003" pitchFamily="50" charset="0"/>
                        <a:ea typeface="Calibri" panose="020F0502020204030204" pitchFamily="34" charset="0"/>
                        <a:cs typeface="Times New Roman" panose="02020603050405020304" pitchFamily="18" charset="0"/>
                      </a:endParaRPr>
                    </a:p>
                    <a:p>
                      <a:pPr>
                        <a:lnSpc>
                          <a:spcPct val="107000"/>
                        </a:lnSpc>
                        <a:spcAft>
                          <a:spcPts val="0"/>
                        </a:spcAft>
                      </a:pPr>
                      <a:r>
                        <a:rPr lang="en-GB" sz="1100" dirty="0">
                          <a:effectLst/>
                          <a:latin typeface="Letter-join Basic 40" panose="02000505000000020003" pitchFamily="50" charset="0"/>
                          <a:ea typeface="Calibri" panose="020F0502020204030204" pitchFamily="34" charset="0"/>
                          <a:cs typeface="Times New Roman" panose="02020603050405020304" pitchFamily="18" charset="0"/>
                        </a:rPr>
                        <a:t>The Boy Who Grew Dragons by Andy Shepherd</a:t>
                      </a:r>
                    </a:p>
                    <a:p>
                      <a:pPr marL="0" lvl="0" indent="0">
                        <a:lnSpc>
                          <a:spcPct val="107000"/>
                        </a:lnSpc>
                        <a:spcAft>
                          <a:spcPts val="0"/>
                        </a:spcAft>
                        <a:buFontTx/>
                        <a:buNone/>
                      </a:pPr>
                      <a:endParaRPr lang="en-GB" sz="1100" dirty="0">
                        <a:effectLst/>
                        <a:latin typeface="Letter-join Basic 40" panose="02000505000000020003" pitchFamily="50"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b="1" dirty="0">
                          <a:effectLst/>
                          <a:latin typeface="Letter-join Basic 40" panose="02000505000000020003" pitchFamily="50" charset="0"/>
                          <a:ea typeface="Calibri" panose="020F0502020204030204" pitchFamily="34" charset="0"/>
                          <a:cs typeface="Calibri" panose="020F0502020204030204" pitchFamily="34" charset="0"/>
                        </a:rPr>
                        <a:t>Class Text </a:t>
                      </a:r>
                      <a:r>
                        <a:rPr lang="en-GB" sz="1100" dirty="0">
                          <a:effectLst/>
                          <a:latin typeface="Letter-join Basic 40" panose="02000505000000020003" pitchFamily="50" charset="0"/>
                          <a:ea typeface="Calibri" panose="020F0502020204030204" pitchFamily="34" charset="0"/>
                          <a:cs typeface="Calibri" panose="020F0502020204030204" pitchFamily="34" charset="0"/>
                        </a:rPr>
                        <a:t> - </a:t>
                      </a:r>
                      <a:endParaRPr lang="en-GB" sz="1100" dirty="0">
                        <a:effectLst/>
                        <a:latin typeface="Letter-join Basic 40" panose="02000505000000020003" pitchFamily="50" charset="0"/>
                        <a:ea typeface="Calibri" panose="020F0502020204030204" pitchFamily="34" charset="0"/>
                        <a:cs typeface="Times New Roman" panose="02020603050405020304" pitchFamily="18" charset="0"/>
                      </a:endParaRPr>
                    </a:p>
                    <a:p>
                      <a:pPr>
                        <a:lnSpc>
                          <a:spcPct val="107000"/>
                        </a:lnSpc>
                        <a:spcAft>
                          <a:spcPts val="0"/>
                        </a:spcAft>
                      </a:pPr>
                      <a:r>
                        <a:rPr lang="en-GB" sz="1100" dirty="0">
                          <a:effectLst/>
                          <a:latin typeface="Letter-join Basic 40" panose="02000505000000020003" pitchFamily="50" charset="0"/>
                          <a:ea typeface="Calibri" panose="020F0502020204030204" pitchFamily="34" charset="0"/>
                          <a:cs typeface="Calibri" panose="020F0502020204030204" pitchFamily="34" charset="0"/>
                        </a:rPr>
                        <a:t>The Firework Maker’s Daughter by Phillip Pullman</a:t>
                      </a:r>
                      <a:endParaRPr lang="en-GB" sz="1100" dirty="0">
                        <a:effectLst/>
                        <a:latin typeface="Letter-join Basic 40" panose="02000505000000020003" pitchFamily="50" charset="0"/>
                        <a:ea typeface="Calibri" panose="020F0502020204030204" pitchFamily="34" charset="0"/>
                        <a:cs typeface="Times New Roman" panose="02020603050405020304" pitchFamily="18" charset="0"/>
                      </a:endParaRPr>
                    </a:p>
                    <a:p>
                      <a:pPr>
                        <a:lnSpc>
                          <a:spcPct val="107000"/>
                        </a:lnSpc>
                        <a:spcAft>
                          <a:spcPts val="0"/>
                        </a:spcAft>
                      </a:pPr>
                      <a:r>
                        <a:rPr lang="en-GB" sz="1100" b="1" dirty="0">
                          <a:effectLst/>
                          <a:latin typeface="Letter-join Basic 40" panose="02000505000000020003" pitchFamily="50" charset="0"/>
                          <a:ea typeface="Calibri" panose="020F0502020204030204" pitchFamily="34" charset="0"/>
                          <a:cs typeface="Calibri" panose="020F0502020204030204" pitchFamily="34" charset="0"/>
                        </a:rPr>
                        <a:t> </a:t>
                      </a:r>
                      <a:endParaRPr lang="en-GB" sz="1100" dirty="0">
                        <a:effectLst/>
                        <a:latin typeface="Letter-join Basic 40" panose="02000505000000020003" pitchFamily="50" charset="0"/>
                        <a:ea typeface="Calibri" panose="020F0502020204030204" pitchFamily="34" charset="0"/>
                        <a:cs typeface="Times New Roman" panose="02020603050405020304" pitchFamily="18" charset="0"/>
                      </a:endParaRPr>
                    </a:p>
                    <a:p>
                      <a:pPr marL="0" lvl="0" indent="0">
                        <a:lnSpc>
                          <a:spcPct val="107000"/>
                        </a:lnSpc>
                        <a:spcAft>
                          <a:spcPts val="0"/>
                        </a:spcAft>
                        <a:buFontTx/>
                        <a:buNone/>
                      </a:pPr>
                      <a:endParaRPr lang="en-GB" sz="1100" dirty="0">
                        <a:effectLst/>
                        <a:latin typeface="Letter-join Basic 40" panose="02000505000000020003" pitchFamily="50"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b="1" dirty="0">
                          <a:effectLst/>
                          <a:latin typeface="Letter-join Basic 40" panose="02000505000000020003" pitchFamily="50" charset="0"/>
                          <a:ea typeface="Calibri" panose="020F0502020204030204" pitchFamily="34" charset="0"/>
                          <a:cs typeface="Times New Roman" panose="02020603050405020304" pitchFamily="18" charset="0"/>
                        </a:rPr>
                        <a:t>Class Text – </a:t>
                      </a:r>
                      <a:endParaRPr lang="en-GB" sz="1100" dirty="0">
                        <a:effectLst/>
                        <a:latin typeface="Letter-join Basic 40" panose="02000505000000020003" pitchFamily="50" charset="0"/>
                        <a:ea typeface="Calibri" panose="020F0502020204030204" pitchFamily="34" charset="0"/>
                        <a:cs typeface="Times New Roman" panose="02020603050405020304" pitchFamily="18" charset="0"/>
                      </a:endParaRPr>
                    </a:p>
                    <a:p>
                      <a:pPr>
                        <a:lnSpc>
                          <a:spcPct val="107000"/>
                        </a:lnSpc>
                        <a:spcAft>
                          <a:spcPts val="0"/>
                        </a:spcAft>
                      </a:pPr>
                      <a:r>
                        <a:rPr lang="en-GB" sz="1100" dirty="0">
                          <a:effectLst/>
                          <a:latin typeface="Letter-join Basic 40" panose="02000505000000020003" pitchFamily="50" charset="0"/>
                          <a:ea typeface="Calibri" panose="020F0502020204030204" pitchFamily="34" charset="0"/>
                          <a:cs typeface="Times New Roman" panose="02020603050405020304" pitchFamily="18" charset="0"/>
                        </a:rPr>
                        <a:t>Charlie and the Chocolate Factory by Roald Dahl</a:t>
                      </a:r>
                    </a:p>
                    <a:p>
                      <a:pPr>
                        <a:lnSpc>
                          <a:spcPct val="107000"/>
                        </a:lnSpc>
                        <a:spcAft>
                          <a:spcPts val="0"/>
                        </a:spcAft>
                      </a:pPr>
                      <a:r>
                        <a:rPr lang="en-GB" sz="1100" dirty="0">
                          <a:effectLst/>
                          <a:latin typeface="Letter-join Basic 40" panose="02000505000000020003" pitchFamily="50" charset="0"/>
                          <a:ea typeface="Calibri" panose="020F0502020204030204" pitchFamily="34" charset="0"/>
                          <a:cs typeface="Times New Roman" panose="02020603050405020304" pitchFamily="18" charset="0"/>
                        </a:rPr>
                        <a:t> </a:t>
                      </a:r>
                    </a:p>
                    <a:p>
                      <a:pPr marL="0" lvl="0" indent="0">
                        <a:lnSpc>
                          <a:spcPct val="107000"/>
                        </a:lnSpc>
                        <a:spcAft>
                          <a:spcPts val="0"/>
                        </a:spcAft>
                        <a:buFontTx/>
                        <a:buNone/>
                      </a:pPr>
                      <a:endParaRPr lang="en-GB" sz="1100" dirty="0">
                        <a:effectLst/>
                        <a:latin typeface="Letter-join Basic 40" panose="02000505000000020003" pitchFamily="50"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23911740"/>
                  </a:ext>
                </a:extLst>
              </a:tr>
            </a:tbl>
          </a:graphicData>
        </a:graphic>
      </p:graphicFrame>
    </p:spTree>
    <p:extLst>
      <p:ext uri="{BB962C8B-B14F-4D97-AF65-F5344CB8AC3E}">
        <p14:creationId xmlns:p14="http://schemas.microsoft.com/office/powerpoint/2010/main" val="21281442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3103" y="147411"/>
            <a:ext cx="10515600" cy="1325563"/>
          </a:xfrm>
        </p:spPr>
        <p:txBody>
          <a:bodyPr>
            <a:normAutofit/>
          </a:bodyPr>
          <a:lstStyle/>
          <a:p>
            <a:r>
              <a:rPr lang="en-GB" sz="6600" b="1" dirty="0">
                <a:solidFill>
                  <a:schemeClr val="bg1"/>
                </a:solidFill>
                <a:latin typeface="Letter-join Basic 40" panose="02000505000000020003" pitchFamily="50" charset="0"/>
              </a:rPr>
              <a:t>Curriculum</a:t>
            </a:r>
          </a:p>
        </p:txBody>
      </p:sp>
      <p:sp>
        <p:nvSpPr>
          <p:cNvPr id="11" name="Footer Placeholder 7"/>
          <p:cNvSpPr>
            <a:spLocks noGrp="1"/>
          </p:cNvSpPr>
          <p:nvPr>
            <p:ph type="ftr" sz="quarter" idx="11"/>
          </p:nvPr>
        </p:nvSpPr>
        <p:spPr>
          <a:xfrm>
            <a:off x="4002741" y="6356350"/>
            <a:ext cx="4114800" cy="365125"/>
          </a:xfrm>
        </p:spPr>
        <p:txBody>
          <a:bodyPr/>
          <a:lstStyle/>
          <a:p>
            <a:r>
              <a:rPr lang="en-GB" sz="2400" b="1" dirty="0">
                <a:solidFill>
                  <a:schemeClr val="bg1"/>
                </a:solidFill>
              </a:rPr>
              <a:t>Let us Love</a:t>
            </a:r>
          </a:p>
          <a:p>
            <a:r>
              <a:rPr lang="en-GB" sz="2400" b="1" dirty="0">
                <a:solidFill>
                  <a:schemeClr val="bg1"/>
                </a:solidFill>
              </a:rPr>
              <a:t>Let us Thrive</a:t>
            </a:r>
          </a:p>
        </p:txBody>
      </p:sp>
      <p:sp>
        <p:nvSpPr>
          <p:cNvPr id="4" name="TextBox 3">
            <a:extLst>
              <a:ext uri="{FF2B5EF4-FFF2-40B4-BE49-F238E27FC236}">
                <a16:creationId xmlns:a16="http://schemas.microsoft.com/office/drawing/2014/main" id="{E547261B-B920-C6E9-18BD-BA850C48ADAD}"/>
              </a:ext>
            </a:extLst>
          </p:cNvPr>
          <p:cNvSpPr txBox="1"/>
          <p:nvPr/>
        </p:nvSpPr>
        <p:spPr>
          <a:xfrm>
            <a:off x="333103" y="1472974"/>
            <a:ext cx="4099943" cy="3693319"/>
          </a:xfrm>
          <a:prstGeom prst="rect">
            <a:avLst/>
          </a:prstGeom>
          <a:noFill/>
        </p:spPr>
        <p:txBody>
          <a:bodyPr wrap="square" rtlCol="0">
            <a:spAutoFit/>
          </a:bodyPr>
          <a:lstStyle/>
          <a:p>
            <a:r>
              <a:rPr lang="en-GB" dirty="0">
                <a:solidFill>
                  <a:schemeClr val="bg1"/>
                </a:solidFill>
                <a:latin typeface="Letter-join Basic 40" panose="02000505000000020003" pitchFamily="50" charset="0"/>
              </a:rPr>
              <a:t>At St James, we nurture the whole child. Our curriculum recognises children’s prior learning experiences and is carefully designed to enrich and inspire pupils to become successful learners. We want our children to be brave, responsible, independent, communicators who are knowledgeable and self-motivated. The curriculum, and supplementary experiences at St James, are integral in developing these and supporting lifelong learning and future success.</a:t>
            </a:r>
          </a:p>
        </p:txBody>
      </p:sp>
      <p:pic>
        <p:nvPicPr>
          <p:cNvPr id="5" name="Picture 4">
            <a:extLst>
              <a:ext uri="{FF2B5EF4-FFF2-40B4-BE49-F238E27FC236}">
                <a16:creationId xmlns:a16="http://schemas.microsoft.com/office/drawing/2014/main" id="{53BAED18-A3D8-E469-BCAA-153E7748B0AC}"/>
              </a:ext>
            </a:extLst>
          </p:cNvPr>
          <p:cNvPicPr>
            <a:picLocks noChangeAspect="1"/>
          </p:cNvPicPr>
          <p:nvPr/>
        </p:nvPicPr>
        <p:blipFill>
          <a:blip r:embed="rId2"/>
          <a:stretch>
            <a:fillRect/>
          </a:stretch>
        </p:blipFill>
        <p:spPr>
          <a:xfrm>
            <a:off x="4433046" y="1570875"/>
            <a:ext cx="7545092" cy="4222716"/>
          </a:xfrm>
          <a:prstGeom prst="rect">
            <a:avLst/>
          </a:prstGeom>
        </p:spPr>
      </p:pic>
    </p:spTree>
    <p:extLst>
      <p:ext uri="{BB962C8B-B14F-4D97-AF65-F5344CB8AC3E}">
        <p14:creationId xmlns:p14="http://schemas.microsoft.com/office/powerpoint/2010/main" val="1595727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3103" y="147411"/>
            <a:ext cx="10515600" cy="1325563"/>
          </a:xfrm>
        </p:spPr>
        <p:txBody>
          <a:bodyPr>
            <a:normAutofit/>
          </a:bodyPr>
          <a:lstStyle/>
          <a:p>
            <a:r>
              <a:rPr lang="en-GB" sz="6600" b="1" dirty="0">
                <a:solidFill>
                  <a:schemeClr val="bg1"/>
                </a:solidFill>
                <a:latin typeface="Letter-join Basic 40" panose="02000505000000020003" pitchFamily="50" charset="0"/>
              </a:rPr>
              <a:t>Curriculum - Swimming</a:t>
            </a:r>
          </a:p>
        </p:txBody>
      </p:sp>
      <p:sp>
        <p:nvSpPr>
          <p:cNvPr id="11" name="Footer Placeholder 7"/>
          <p:cNvSpPr>
            <a:spLocks noGrp="1"/>
          </p:cNvSpPr>
          <p:nvPr>
            <p:ph type="ftr" sz="quarter" idx="11"/>
          </p:nvPr>
        </p:nvSpPr>
        <p:spPr>
          <a:xfrm>
            <a:off x="4002741" y="6356350"/>
            <a:ext cx="4114800" cy="365125"/>
          </a:xfrm>
        </p:spPr>
        <p:txBody>
          <a:bodyPr/>
          <a:lstStyle/>
          <a:p>
            <a:r>
              <a:rPr lang="en-GB" sz="2400" b="1" dirty="0">
                <a:solidFill>
                  <a:schemeClr val="bg1"/>
                </a:solidFill>
              </a:rPr>
              <a:t>Let us Love</a:t>
            </a:r>
          </a:p>
          <a:p>
            <a:r>
              <a:rPr lang="en-GB" sz="2400" b="1" dirty="0">
                <a:solidFill>
                  <a:schemeClr val="bg1"/>
                </a:solidFill>
              </a:rPr>
              <a:t>Let us Thrive</a:t>
            </a:r>
          </a:p>
        </p:txBody>
      </p:sp>
      <p:sp>
        <p:nvSpPr>
          <p:cNvPr id="4" name="TextBox 3">
            <a:extLst>
              <a:ext uri="{FF2B5EF4-FFF2-40B4-BE49-F238E27FC236}">
                <a16:creationId xmlns:a16="http://schemas.microsoft.com/office/drawing/2014/main" id="{EEBD586C-999F-EA3C-1D12-A5C8F30367FF}"/>
              </a:ext>
            </a:extLst>
          </p:cNvPr>
          <p:cNvSpPr txBox="1"/>
          <p:nvPr/>
        </p:nvSpPr>
        <p:spPr>
          <a:xfrm>
            <a:off x="531845" y="1472974"/>
            <a:ext cx="6139542" cy="923330"/>
          </a:xfrm>
          <a:prstGeom prst="rect">
            <a:avLst/>
          </a:prstGeom>
          <a:noFill/>
        </p:spPr>
        <p:txBody>
          <a:bodyPr wrap="square">
            <a:spAutoFit/>
          </a:bodyPr>
          <a:lstStyle/>
          <a:p>
            <a:pPr marL="285750" indent="-285750">
              <a:buFont typeface="Arial" panose="020B0604020202020204" pitchFamily="34" charset="0"/>
              <a:buChar char="•"/>
            </a:pPr>
            <a:r>
              <a:rPr lang="en-GB" sz="1800" dirty="0">
                <a:solidFill>
                  <a:schemeClr val="bg1"/>
                </a:solidFill>
                <a:latin typeface="Letter-join Basic 40" panose="02000505000000020003" pitchFamily="50" charset="0"/>
              </a:rPr>
              <a:t>Summer Term </a:t>
            </a:r>
          </a:p>
          <a:p>
            <a:endParaRPr lang="en-GB" sz="1800" dirty="0">
              <a:solidFill>
                <a:schemeClr val="bg1"/>
              </a:solidFill>
              <a:latin typeface="Letter-join Basic 40" panose="02000505000000020003" pitchFamily="50" charset="0"/>
            </a:endParaRPr>
          </a:p>
          <a:p>
            <a:pPr marL="285750" indent="-285750">
              <a:buFont typeface="Arial" panose="020B0604020202020204" pitchFamily="34" charset="0"/>
              <a:buChar char="•"/>
            </a:pPr>
            <a:r>
              <a:rPr lang="en-GB" sz="1800" dirty="0">
                <a:solidFill>
                  <a:schemeClr val="bg1"/>
                </a:solidFill>
                <a:latin typeface="Letter-join Basic 40" panose="02000505000000020003" pitchFamily="50" charset="0"/>
              </a:rPr>
              <a:t>Swimming Centre – </a:t>
            </a:r>
            <a:r>
              <a:rPr lang="en-GB" dirty="0">
                <a:solidFill>
                  <a:schemeClr val="bg1"/>
                </a:solidFill>
                <a:latin typeface="Letter-join Basic 40" panose="02000505000000020003" pitchFamily="50" charset="0"/>
              </a:rPr>
              <a:t>Sandwell Aquatics Centre</a:t>
            </a:r>
            <a:r>
              <a:rPr lang="en-GB" sz="1800" dirty="0">
                <a:solidFill>
                  <a:schemeClr val="bg1"/>
                </a:solidFill>
                <a:latin typeface="Letter-join Basic 40" panose="02000505000000020003" pitchFamily="50" charset="0"/>
              </a:rPr>
              <a:t>  </a:t>
            </a:r>
          </a:p>
        </p:txBody>
      </p:sp>
    </p:spTree>
    <p:extLst>
      <p:ext uri="{BB962C8B-B14F-4D97-AF65-F5344CB8AC3E}">
        <p14:creationId xmlns:p14="http://schemas.microsoft.com/office/powerpoint/2010/main" val="190814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3103" y="147411"/>
            <a:ext cx="10515600" cy="1325563"/>
          </a:xfrm>
        </p:spPr>
        <p:txBody>
          <a:bodyPr>
            <a:normAutofit/>
          </a:bodyPr>
          <a:lstStyle/>
          <a:p>
            <a:r>
              <a:rPr lang="en-GB" sz="6600" b="1" dirty="0">
                <a:solidFill>
                  <a:schemeClr val="bg1"/>
                </a:solidFill>
                <a:latin typeface="Letter-join Basic 40" panose="02000505000000020003" pitchFamily="50" charset="0"/>
              </a:rPr>
              <a:t>Curriculum – MFL </a:t>
            </a:r>
          </a:p>
        </p:txBody>
      </p:sp>
      <p:sp>
        <p:nvSpPr>
          <p:cNvPr id="11" name="Footer Placeholder 7"/>
          <p:cNvSpPr>
            <a:spLocks noGrp="1"/>
          </p:cNvSpPr>
          <p:nvPr>
            <p:ph type="ftr" sz="quarter" idx="11"/>
          </p:nvPr>
        </p:nvSpPr>
        <p:spPr>
          <a:xfrm>
            <a:off x="4002741" y="6356350"/>
            <a:ext cx="4114800" cy="365125"/>
          </a:xfrm>
        </p:spPr>
        <p:txBody>
          <a:bodyPr/>
          <a:lstStyle/>
          <a:p>
            <a:r>
              <a:rPr lang="en-GB" sz="2400" b="1" dirty="0">
                <a:solidFill>
                  <a:schemeClr val="bg1"/>
                </a:solidFill>
              </a:rPr>
              <a:t>Let us Love</a:t>
            </a:r>
          </a:p>
          <a:p>
            <a:r>
              <a:rPr lang="en-GB" sz="2400" b="1" dirty="0">
                <a:solidFill>
                  <a:schemeClr val="bg1"/>
                </a:solidFill>
              </a:rPr>
              <a:t>Let us Thrive</a:t>
            </a:r>
          </a:p>
        </p:txBody>
      </p:sp>
      <p:sp>
        <p:nvSpPr>
          <p:cNvPr id="5" name="TextBox 4">
            <a:extLst>
              <a:ext uri="{FF2B5EF4-FFF2-40B4-BE49-F238E27FC236}">
                <a16:creationId xmlns:a16="http://schemas.microsoft.com/office/drawing/2014/main" id="{FBB3D29E-8373-2AD2-3226-61BDC8E589D3}"/>
              </a:ext>
            </a:extLst>
          </p:cNvPr>
          <p:cNvSpPr txBox="1"/>
          <p:nvPr/>
        </p:nvSpPr>
        <p:spPr>
          <a:xfrm>
            <a:off x="529046" y="1589270"/>
            <a:ext cx="9573208" cy="1569660"/>
          </a:xfrm>
          <a:prstGeom prst="rect">
            <a:avLst/>
          </a:prstGeom>
          <a:noFill/>
        </p:spPr>
        <p:txBody>
          <a:bodyPr wrap="square">
            <a:spAutoFit/>
          </a:bodyPr>
          <a:lstStyle/>
          <a:p>
            <a:pPr marL="285750" indent="-285750">
              <a:buFont typeface="Arial" panose="020B0604020202020204" pitchFamily="34" charset="0"/>
              <a:buChar char="•"/>
            </a:pPr>
            <a:r>
              <a:rPr lang="en-GB" sz="3200" dirty="0">
                <a:solidFill>
                  <a:schemeClr val="bg1"/>
                </a:solidFill>
                <a:latin typeface="Letter-join Basic 40" panose="02000505000000020003" pitchFamily="50" charset="0"/>
              </a:rPr>
              <a:t>German every Thursday</a:t>
            </a:r>
          </a:p>
          <a:p>
            <a:pPr marL="285750" indent="-285750">
              <a:buFont typeface="Arial" panose="020B0604020202020204" pitchFamily="34" charset="0"/>
              <a:buChar char="•"/>
            </a:pPr>
            <a:r>
              <a:rPr lang="en-GB" sz="3200" dirty="0">
                <a:solidFill>
                  <a:schemeClr val="bg1"/>
                </a:solidFill>
                <a:latin typeface="Letter-join Basic 40" panose="02000505000000020003" pitchFamily="50" charset="0"/>
              </a:rPr>
              <a:t>Specialist German Teacher</a:t>
            </a:r>
          </a:p>
          <a:p>
            <a:pPr marL="285750" indent="-285750">
              <a:buFont typeface="Arial" panose="020B0604020202020204" pitchFamily="34" charset="0"/>
              <a:buChar char="•"/>
            </a:pPr>
            <a:endParaRPr lang="en-GB" sz="3200" dirty="0">
              <a:solidFill>
                <a:schemeClr val="bg1"/>
              </a:solidFill>
              <a:latin typeface="Letter-join Basic 40" panose="02000505000000020003" pitchFamily="50" charset="0"/>
            </a:endParaRPr>
          </a:p>
        </p:txBody>
      </p:sp>
    </p:spTree>
    <p:extLst>
      <p:ext uri="{BB962C8B-B14F-4D97-AF65-F5344CB8AC3E}">
        <p14:creationId xmlns:p14="http://schemas.microsoft.com/office/powerpoint/2010/main" val="19523502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11" name="Footer Placeholder 7"/>
          <p:cNvSpPr>
            <a:spLocks noGrp="1"/>
          </p:cNvSpPr>
          <p:nvPr>
            <p:ph type="ftr" sz="quarter" idx="11"/>
          </p:nvPr>
        </p:nvSpPr>
        <p:spPr>
          <a:xfrm>
            <a:off x="4002741" y="6356350"/>
            <a:ext cx="4114800" cy="365125"/>
          </a:xfrm>
        </p:spPr>
        <p:txBody>
          <a:bodyPr/>
          <a:lstStyle/>
          <a:p>
            <a:r>
              <a:rPr lang="en-GB" sz="2400" b="1" dirty="0">
                <a:solidFill>
                  <a:schemeClr val="bg1"/>
                </a:solidFill>
              </a:rPr>
              <a:t>Let us Love</a:t>
            </a:r>
          </a:p>
          <a:p>
            <a:r>
              <a:rPr lang="en-GB" sz="2400" b="1" dirty="0">
                <a:solidFill>
                  <a:schemeClr val="bg1"/>
                </a:solidFill>
              </a:rPr>
              <a:t>Let us Thrive</a:t>
            </a:r>
          </a:p>
        </p:txBody>
      </p:sp>
      <p:graphicFrame>
        <p:nvGraphicFramePr>
          <p:cNvPr id="5" name="Table 4">
            <a:extLst>
              <a:ext uri="{FF2B5EF4-FFF2-40B4-BE49-F238E27FC236}">
                <a16:creationId xmlns:a16="http://schemas.microsoft.com/office/drawing/2014/main" id="{D09540EA-DDEE-BBD7-617C-C8D500903573}"/>
              </a:ext>
            </a:extLst>
          </p:cNvPr>
          <p:cNvGraphicFramePr>
            <a:graphicFrameLocks noGrp="1"/>
          </p:cNvGraphicFramePr>
          <p:nvPr>
            <p:extLst>
              <p:ext uri="{D42A27DB-BD31-4B8C-83A1-F6EECF244321}">
                <p14:modId xmlns:p14="http://schemas.microsoft.com/office/powerpoint/2010/main" val="3393712573"/>
              </p:ext>
            </p:extLst>
          </p:nvPr>
        </p:nvGraphicFramePr>
        <p:xfrm>
          <a:off x="0" y="0"/>
          <a:ext cx="9945188" cy="6931803"/>
        </p:xfrm>
        <a:graphic>
          <a:graphicData uri="http://schemas.openxmlformats.org/drawingml/2006/table">
            <a:tbl>
              <a:tblPr firstRow="1" firstCol="1" bandRow="1">
                <a:tableStyleId>{5C22544A-7EE6-4342-B048-85BDC9FD1C3A}</a:tableStyleId>
              </a:tblPr>
              <a:tblGrid>
                <a:gridCol w="925969">
                  <a:extLst>
                    <a:ext uri="{9D8B030D-6E8A-4147-A177-3AD203B41FA5}">
                      <a16:colId xmlns:a16="http://schemas.microsoft.com/office/drawing/2014/main" val="1324909083"/>
                    </a:ext>
                  </a:extLst>
                </a:gridCol>
                <a:gridCol w="925969">
                  <a:extLst>
                    <a:ext uri="{9D8B030D-6E8A-4147-A177-3AD203B41FA5}">
                      <a16:colId xmlns:a16="http://schemas.microsoft.com/office/drawing/2014/main" val="2868420203"/>
                    </a:ext>
                  </a:extLst>
                </a:gridCol>
                <a:gridCol w="2620231">
                  <a:extLst>
                    <a:ext uri="{9D8B030D-6E8A-4147-A177-3AD203B41FA5}">
                      <a16:colId xmlns:a16="http://schemas.microsoft.com/office/drawing/2014/main" val="474878653"/>
                    </a:ext>
                  </a:extLst>
                </a:gridCol>
                <a:gridCol w="2594052">
                  <a:extLst>
                    <a:ext uri="{9D8B030D-6E8A-4147-A177-3AD203B41FA5}">
                      <a16:colId xmlns:a16="http://schemas.microsoft.com/office/drawing/2014/main" val="2817447400"/>
                    </a:ext>
                  </a:extLst>
                </a:gridCol>
                <a:gridCol w="2878967">
                  <a:extLst>
                    <a:ext uri="{9D8B030D-6E8A-4147-A177-3AD203B41FA5}">
                      <a16:colId xmlns:a16="http://schemas.microsoft.com/office/drawing/2014/main" val="3502088402"/>
                    </a:ext>
                  </a:extLst>
                </a:gridCol>
              </a:tblGrid>
              <a:tr h="170872">
                <a:tc gridSpan="2">
                  <a:txBody>
                    <a:bodyPr/>
                    <a:lstStyle/>
                    <a:p>
                      <a:pPr algn="ctr">
                        <a:lnSpc>
                          <a:spcPct val="107000"/>
                        </a:lnSpc>
                        <a:spcAft>
                          <a:spcPts val="0"/>
                        </a:spcAft>
                      </a:pPr>
                      <a:r>
                        <a:rPr lang="en-GB" sz="1000" dirty="0">
                          <a:effectLst/>
                          <a:latin typeface="Letter-join Basic 40" panose="02000505000000020003" pitchFamily="50" charset="0"/>
                        </a:rPr>
                        <a:t>Year 3</a:t>
                      </a:r>
                      <a:endParaRPr lang="en-GB" sz="1000" dirty="0">
                        <a:effectLst/>
                        <a:latin typeface="Letter-join Basic 40" panose="02000505000000020003" pitchFamily="50" charset="0"/>
                        <a:ea typeface="Calibri" panose="020F0502020204030204" pitchFamily="34" charset="0"/>
                        <a:cs typeface="Times New Roman" panose="02020603050405020304" pitchFamily="18" charset="0"/>
                      </a:endParaRPr>
                    </a:p>
                  </a:txBody>
                  <a:tcPr marL="41729" marR="41729" marT="0" marB="0"/>
                </a:tc>
                <a:tc hMerge="1">
                  <a:txBody>
                    <a:bodyPr/>
                    <a:lstStyle/>
                    <a:p>
                      <a:endParaRPr lang="en-GB"/>
                    </a:p>
                  </a:txBody>
                  <a:tcPr/>
                </a:tc>
                <a:tc>
                  <a:txBody>
                    <a:bodyPr/>
                    <a:lstStyle/>
                    <a:p>
                      <a:pPr algn="ctr">
                        <a:lnSpc>
                          <a:spcPct val="107000"/>
                        </a:lnSpc>
                        <a:spcAft>
                          <a:spcPts val="0"/>
                        </a:spcAft>
                      </a:pPr>
                      <a:r>
                        <a:rPr lang="en-GB" sz="1000">
                          <a:effectLst/>
                          <a:latin typeface="Letter-join Basic 40" panose="02000505000000020003" pitchFamily="50" charset="0"/>
                        </a:rPr>
                        <a:t>Autumn </a:t>
                      </a:r>
                      <a:endParaRPr lang="en-GB" sz="1000">
                        <a:effectLst/>
                        <a:latin typeface="Letter-join Basic 40" panose="02000505000000020003" pitchFamily="50" charset="0"/>
                        <a:ea typeface="Calibri" panose="020F0502020204030204" pitchFamily="34" charset="0"/>
                        <a:cs typeface="Times New Roman" panose="02020603050405020304" pitchFamily="18" charset="0"/>
                      </a:endParaRPr>
                    </a:p>
                  </a:txBody>
                  <a:tcPr marL="41729" marR="41729" marT="0" marB="0"/>
                </a:tc>
                <a:tc>
                  <a:txBody>
                    <a:bodyPr/>
                    <a:lstStyle/>
                    <a:p>
                      <a:pPr algn="ctr">
                        <a:lnSpc>
                          <a:spcPct val="107000"/>
                        </a:lnSpc>
                        <a:spcAft>
                          <a:spcPts val="0"/>
                        </a:spcAft>
                      </a:pPr>
                      <a:r>
                        <a:rPr lang="en-GB" sz="1000">
                          <a:effectLst/>
                          <a:latin typeface="Letter-join Basic 40" panose="02000505000000020003" pitchFamily="50" charset="0"/>
                        </a:rPr>
                        <a:t>Spring </a:t>
                      </a:r>
                      <a:endParaRPr lang="en-GB" sz="1000">
                        <a:effectLst/>
                        <a:latin typeface="Letter-join Basic 40" panose="02000505000000020003" pitchFamily="50" charset="0"/>
                        <a:ea typeface="Calibri" panose="020F0502020204030204" pitchFamily="34" charset="0"/>
                        <a:cs typeface="Times New Roman" panose="02020603050405020304" pitchFamily="18" charset="0"/>
                      </a:endParaRPr>
                    </a:p>
                  </a:txBody>
                  <a:tcPr marL="41729" marR="41729" marT="0" marB="0"/>
                </a:tc>
                <a:tc>
                  <a:txBody>
                    <a:bodyPr/>
                    <a:lstStyle/>
                    <a:p>
                      <a:pPr algn="ctr">
                        <a:lnSpc>
                          <a:spcPct val="107000"/>
                        </a:lnSpc>
                        <a:spcAft>
                          <a:spcPts val="0"/>
                        </a:spcAft>
                      </a:pPr>
                      <a:r>
                        <a:rPr lang="en-GB" sz="700">
                          <a:effectLst/>
                          <a:latin typeface="Letter-join Basic 40" panose="02000505000000020003" pitchFamily="50" charset="0"/>
                        </a:rPr>
                        <a:t>Summer </a:t>
                      </a:r>
                      <a:endParaRPr lang="en-GB" sz="700">
                        <a:effectLst/>
                        <a:latin typeface="Letter-join Basic 40" panose="02000505000000020003" pitchFamily="50" charset="0"/>
                        <a:ea typeface="Calibri" panose="020F0502020204030204" pitchFamily="34" charset="0"/>
                        <a:cs typeface="Times New Roman" panose="02020603050405020304" pitchFamily="18" charset="0"/>
                      </a:endParaRPr>
                    </a:p>
                  </a:txBody>
                  <a:tcPr marL="41729" marR="41729" marT="0" marB="0"/>
                </a:tc>
                <a:extLst>
                  <a:ext uri="{0D108BD9-81ED-4DB2-BD59-A6C34878D82A}">
                    <a16:rowId xmlns:a16="http://schemas.microsoft.com/office/drawing/2014/main" val="363801617"/>
                  </a:ext>
                </a:extLst>
              </a:tr>
              <a:tr h="156631">
                <a:tc rowSpan="2">
                  <a:txBody>
                    <a:bodyPr/>
                    <a:lstStyle/>
                    <a:p>
                      <a:pPr marL="71755" marR="71755" algn="ctr">
                        <a:lnSpc>
                          <a:spcPct val="107000"/>
                        </a:lnSpc>
                        <a:spcAft>
                          <a:spcPts val="0"/>
                        </a:spcAft>
                      </a:pPr>
                      <a:r>
                        <a:rPr lang="en-GB" sz="1000">
                          <a:effectLst/>
                          <a:latin typeface="Letter-join Basic 40" panose="02000505000000020003" pitchFamily="50" charset="0"/>
                        </a:rPr>
                        <a:t>Reading</a:t>
                      </a:r>
                      <a:endParaRPr lang="en-GB" sz="1000">
                        <a:effectLst/>
                        <a:latin typeface="Letter-join Basic 40" panose="02000505000000020003" pitchFamily="50" charset="0"/>
                        <a:ea typeface="Calibri" panose="020F0502020204030204" pitchFamily="34" charset="0"/>
                        <a:cs typeface="Times New Roman" panose="02020603050405020304" pitchFamily="18" charset="0"/>
                      </a:endParaRPr>
                    </a:p>
                  </a:txBody>
                  <a:tcPr marL="41729" marR="41729" marT="0" marB="0" vert="vert270"/>
                </a:tc>
                <a:tc>
                  <a:txBody>
                    <a:bodyPr/>
                    <a:lstStyle/>
                    <a:p>
                      <a:pPr>
                        <a:lnSpc>
                          <a:spcPct val="107000"/>
                        </a:lnSpc>
                        <a:spcAft>
                          <a:spcPts val="0"/>
                        </a:spcAft>
                      </a:pPr>
                      <a:r>
                        <a:rPr lang="en-GB" sz="1000" dirty="0">
                          <a:effectLst/>
                          <a:latin typeface="Letter-join Basic 40" panose="02000505000000020003" pitchFamily="50" charset="0"/>
                        </a:rPr>
                        <a:t>Word reading</a:t>
                      </a:r>
                      <a:endParaRPr lang="en-GB" sz="1000" dirty="0">
                        <a:effectLst/>
                        <a:latin typeface="Letter-join Basic 40" panose="02000505000000020003" pitchFamily="50" charset="0"/>
                        <a:ea typeface="Calibri" panose="020F0502020204030204" pitchFamily="34" charset="0"/>
                        <a:cs typeface="Times New Roman" panose="02020603050405020304" pitchFamily="18" charset="0"/>
                      </a:endParaRPr>
                    </a:p>
                  </a:txBody>
                  <a:tcPr marL="41729" marR="41729" marT="0" marB="0"/>
                </a:tc>
                <a:tc gridSpan="3">
                  <a:txBody>
                    <a:bodyPr/>
                    <a:lstStyle/>
                    <a:p>
                      <a:pPr>
                        <a:lnSpc>
                          <a:spcPct val="107000"/>
                        </a:lnSpc>
                        <a:spcAft>
                          <a:spcPts val="0"/>
                        </a:spcAft>
                      </a:pPr>
                      <a:r>
                        <a:rPr lang="en-GB" sz="1000">
                          <a:effectLst/>
                          <a:latin typeface="Letter-join Basic 40" panose="02000505000000020003" pitchFamily="50" charset="0"/>
                        </a:rPr>
                        <a:t>NC Appendix 1 (NC p 35)</a:t>
                      </a:r>
                      <a:endParaRPr lang="en-GB" sz="1000">
                        <a:effectLst/>
                        <a:latin typeface="Letter-join Basic 40" panose="02000505000000020003" pitchFamily="50" charset="0"/>
                        <a:ea typeface="Calibri" panose="020F0502020204030204" pitchFamily="34" charset="0"/>
                        <a:cs typeface="Times New Roman" panose="02020603050405020304" pitchFamily="18" charset="0"/>
                      </a:endParaRPr>
                    </a:p>
                  </a:txBody>
                  <a:tcPr marL="41729" marR="41729" marT="0" marB="0"/>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689648960"/>
                  </a:ext>
                </a:extLst>
              </a:tr>
              <a:tr h="320459">
                <a:tc vMerge="1">
                  <a:txBody>
                    <a:bodyPr/>
                    <a:lstStyle/>
                    <a:p>
                      <a:endParaRPr lang="en-GB"/>
                    </a:p>
                  </a:txBody>
                  <a:tcPr/>
                </a:tc>
                <a:tc>
                  <a:txBody>
                    <a:bodyPr/>
                    <a:lstStyle/>
                    <a:p>
                      <a:pPr>
                        <a:lnSpc>
                          <a:spcPct val="107000"/>
                        </a:lnSpc>
                        <a:spcAft>
                          <a:spcPts val="0"/>
                        </a:spcAft>
                      </a:pPr>
                      <a:r>
                        <a:rPr lang="en-GB" sz="1000" dirty="0">
                          <a:effectLst/>
                          <a:latin typeface="Letter-join Basic 40" panose="02000505000000020003" pitchFamily="50" charset="0"/>
                        </a:rPr>
                        <a:t>Comprehension</a:t>
                      </a:r>
                      <a:endParaRPr lang="en-GB" sz="1000" dirty="0">
                        <a:effectLst/>
                        <a:latin typeface="Letter-join Basic 40" panose="02000505000000020003" pitchFamily="50" charset="0"/>
                        <a:ea typeface="Calibri" panose="020F0502020204030204" pitchFamily="34" charset="0"/>
                        <a:cs typeface="Times New Roman" panose="02020603050405020304" pitchFamily="18" charset="0"/>
                      </a:endParaRPr>
                    </a:p>
                  </a:txBody>
                  <a:tcPr marL="41729" marR="41729" marT="0" marB="0"/>
                </a:tc>
                <a:tc gridSpan="3">
                  <a:txBody>
                    <a:bodyPr/>
                    <a:lstStyle/>
                    <a:p>
                      <a:pPr>
                        <a:lnSpc>
                          <a:spcPct val="107000"/>
                        </a:lnSpc>
                        <a:spcAft>
                          <a:spcPts val="0"/>
                        </a:spcAft>
                      </a:pPr>
                      <a:r>
                        <a:rPr lang="en-GB" sz="1000">
                          <a:effectLst/>
                          <a:latin typeface="Letter-join Basic 40" panose="02000505000000020003" pitchFamily="50" charset="0"/>
                        </a:rPr>
                        <a:t>Texts include: wide range of fiction (including fairy stories and myths and legends), poetry, plays, nonfiction texts and</a:t>
                      </a:r>
                    </a:p>
                    <a:p>
                      <a:pPr>
                        <a:lnSpc>
                          <a:spcPct val="107000"/>
                        </a:lnSpc>
                        <a:spcAft>
                          <a:spcPts val="0"/>
                        </a:spcAft>
                      </a:pPr>
                      <a:r>
                        <a:rPr lang="en-GB" sz="1000">
                          <a:effectLst/>
                          <a:latin typeface="Letter-join Basic 40" panose="02000505000000020003" pitchFamily="50" charset="0"/>
                        </a:rPr>
                        <a:t>reference books / text books and dictionaries (NC p35/36)</a:t>
                      </a:r>
                      <a:endParaRPr lang="en-GB" sz="1000">
                        <a:effectLst/>
                        <a:latin typeface="Letter-join Basic 40" panose="02000505000000020003" pitchFamily="50" charset="0"/>
                        <a:ea typeface="Calibri" panose="020F0502020204030204" pitchFamily="34" charset="0"/>
                        <a:cs typeface="Times New Roman" panose="02020603050405020304" pitchFamily="18" charset="0"/>
                      </a:endParaRPr>
                    </a:p>
                  </a:txBody>
                  <a:tcPr marL="41729" marR="41729" marT="0" marB="0"/>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482728783"/>
                  </a:ext>
                </a:extLst>
              </a:tr>
              <a:tr h="320459">
                <a:tc rowSpan="3">
                  <a:txBody>
                    <a:bodyPr/>
                    <a:lstStyle/>
                    <a:p>
                      <a:pPr marL="71755" marR="71755">
                        <a:lnSpc>
                          <a:spcPct val="107000"/>
                        </a:lnSpc>
                        <a:spcAft>
                          <a:spcPts val="0"/>
                        </a:spcAft>
                      </a:pPr>
                      <a:r>
                        <a:rPr lang="en-GB" sz="1000">
                          <a:effectLst/>
                          <a:latin typeface="Letter-join Basic 40" panose="02000505000000020003" pitchFamily="50" charset="0"/>
                        </a:rPr>
                        <a:t>Writing </a:t>
                      </a:r>
                      <a:endParaRPr lang="en-GB" sz="1000">
                        <a:effectLst/>
                        <a:latin typeface="Letter-join Basic 40" panose="02000505000000020003" pitchFamily="50" charset="0"/>
                        <a:ea typeface="Calibri" panose="020F0502020204030204" pitchFamily="34" charset="0"/>
                        <a:cs typeface="Times New Roman" panose="02020603050405020304" pitchFamily="18" charset="0"/>
                      </a:endParaRPr>
                    </a:p>
                  </a:txBody>
                  <a:tcPr marL="41729" marR="41729" marT="0" marB="0" vert="vert270"/>
                </a:tc>
                <a:tc>
                  <a:txBody>
                    <a:bodyPr/>
                    <a:lstStyle/>
                    <a:p>
                      <a:pPr>
                        <a:lnSpc>
                          <a:spcPct val="107000"/>
                        </a:lnSpc>
                        <a:spcAft>
                          <a:spcPts val="0"/>
                        </a:spcAft>
                      </a:pPr>
                      <a:r>
                        <a:rPr lang="en-GB" sz="1000" dirty="0">
                          <a:effectLst/>
                          <a:latin typeface="Letter-join Basic 40" panose="02000505000000020003" pitchFamily="50" charset="0"/>
                        </a:rPr>
                        <a:t>Transcription</a:t>
                      </a:r>
                      <a:endParaRPr lang="en-GB" sz="1000" dirty="0">
                        <a:effectLst/>
                        <a:latin typeface="Letter-join Basic 40" panose="02000505000000020003" pitchFamily="50" charset="0"/>
                        <a:ea typeface="Calibri" panose="020F0502020204030204" pitchFamily="34" charset="0"/>
                        <a:cs typeface="Times New Roman" panose="02020603050405020304" pitchFamily="18" charset="0"/>
                      </a:endParaRPr>
                    </a:p>
                  </a:txBody>
                  <a:tcPr marL="41729" marR="41729" marT="0" marB="0"/>
                </a:tc>
                <a:tc gridSpan="3">
                  <a:txBody>
                    <a:bodyPr/>
                    <a:lstStyle/>
                    <a:p>
                      <a:pPr>
                        <a:lnSpc>
                          <a:spcPct val="107000"/>
                        </a:lnSpc>
                        <a:spcAft>
                          <a:spcPts val="0"/>
                        </a:spcAft>
                      </a:pPr>
                      <a:r>
                        <a:rPr lang="en-GB" sz="1000" dirty="0">
                          <a:effectLst/>
                          <a:latin typeface="Letter-join Basic 40" panose="02000505000000020003" pitchFamily="50" charset="0"/>
                        </a:rPr>
                        <a:t>Spelling programme (NC Appendix 1)</a:t>
                      </a:r>
                    </a:p>
                    <a:p>
                      <a:pPr>
                        <a:lnSpc>
                          <a:spcPct val="107000"/>
                        </a:lnSpc>
                        <a:spcAft>
                          <a:spcPts val="0"/>
                        </a:spcAft>
                      </a:pPr>
                      <a:r>
                        <a:rPr lang="en-GB" sz="1000" dirty="0">
                          <a:effectLst/>
                          <a:latin typeface="Letter-join Basic 40" panose="02000505000000020003" pitchFamily="50" charset="0"/>
                        </a:rPr>
                        <a:t>No Nonsense Spelling</a:t>
                      </a:r>
                      <a:endParaRPr lang="en-GB" sz="1000" dirty="0">
                        <a:effectLst/>
                        <a:latin typeface="Letter-join Basic 40" panose="02000505000000020003" pitchFamily="50" charset="0"/>
                        <a:ea typeface="Calibri" panose="020F0502020204030204" pitchFamily="34" charset="0"/>
                        <a:cs typeface="Times New Roman" panose="02020603050405020304" pitchFamily="18" charset="0"/>
                      </a:endParaRPr>
                    </a:p>
                  </a:txBody>
                  <a:tcPr marL="41729" marR="41729" marT="0" marB="0"/>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050215773"/>
                  </a:ext>
                </a:extLst>
              </a:tr>
              <a:tr h="156631">
                <a:tc vMerge="1">
                  <a:txBody>
                    <a:bodyPr/>
                    <a:lstStyle/>
                    <a:p>
                      <a:endParaRPr lang="en-GB"/>
                    </a:p>
                  </a:txBody>
                  <a:tcPr/>
                </a:tc>
                <a:tc>
                  <a:txBody>
                    <a:bodyPr/>
                    <a:lstStyle/>
                    <a:p>
                      <a:pPr>
                        <a:lnSpc>
                          <a:spcPct val="107000"/>
                        </a:lnSpc>
                        <a:spcAft>
                          <a:spcPts val="0"/>
                        </a:spcAft>
                      </a:pPr>
                      <a:r>
                        <a:rPr lang="en-GB" sz="1000">
                          <a:effectLst/>
                          <a:latin typeface="Letter-join Basic 40" panose="02000505000000020003" pitchFamily="50" charset="0"/>
                        </a:rPr>
                        <a:t>Composition</a:t>
                      </a:r>
                      <a:endParaRPr lang="en-GB" sz="1000">
                        <a:effectLst/>
                        <a:latin typeface="Letter-join Basic 40" panose="02000505000000020003" pitchFamily="50" charset="0"/>
                        <a:ea typeface="Calibri" panose="020F0502020204030204" pitchFamily="34" charset="0"/>
                        <a:cs typeface="Times New Roman" panose="02020603050405020304" pitchFamily="18" charset="0"/>
                      </a:endParaRPr>
                    </a:p>
                  </a:txBody>
                  <a:tcPr marL="41729" marR="41729" marT="0" marB="0"/>
                </a:tc>
                <a:tc gridSpan="3">
                  <a:txBody>
                    <a:bodyPr/>
                    <a:lstStyle/>
                    <a:p>
                      <a:pPr>
                        <a:lnSpc>
                          <a:spcPct val="107000"/>
                        </a:lnSpc>
                        <a:spcAft>
                          <a:spcPts val="0"/>
                        </a:spcAft>
                      </a:pPr>
                      <a:r>
                        <a:rPr lang="en-GB" sz="1000" dirty="0">
                          <a:effectLst/>
                          <a:latin typeface="Letter-join Basic 40" panose="02000505000000020003" pitchFamily="50" charset="0"/>
                        </a:rPr>
                        <a:t>Writing: narrative and non-narrative (NC p 39)</a:t>
                      </a:r>
                      <a:endParaRPr lang="en-GB" sz="1000" dirty="0">
                        <a:effectLst/>
                        <a:latin typeface="Letter-join Basic 40" panose="02000505000000020003" pitchFamily="50" charset="0"/>
                        <a:ea typeface="Calibri" panose="020F0502020204030204" pitchFamily="34" charset="0"/>
                        <a:cs typeface="Times New Roman" panose="02020603050405020304" pitchFamily="18" charset="0"/>
                      </a:endParaRPr>
                    </a:p>
                  </a:txBody>
                  <a:tcPr marL="41729" marR="41729" marT="0" marB="0"/>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185993568"/>
                  </a:ext>
                </a:extLst>
              </a:tr>
              <a:tr h="235074">
                <a:tc vMerge="1">
                  <a:txBody>
                    <a:bodyPr/>
                    <a:lstStyle/>
                    <a:p>
                      <a:endParaRPr lang="en-GB"/>
                    </a:p>
                  </a:txBody>
                  <a:tcPr/>
                </a:tc>
                <a:tc>
                  <a:txBody>
                    <a:bodyPr/>
                    <a:lstStyle/>
                    <a:p>
                      <a:pPr>
                        <a:lnSpc>
                          <a:spcPct val="107000"/>
                        </a:lnSpc>
                        <a:spcAft>
                          <a:spcPts val="0"/>
                        </a:spcAft>
                      </a:pPr>
                      <a:r>
                        <a:rPr lang="en-GB" sz="1000">
                          <a:effectLst/>
                          <a:latin typeface="Letter-join Basic 40" panose="02000505000000020003" pitchFamily="50" charset="0"/>
                        </a:rPr>
                        <a:t>VGP</a:t>
                      </a:r>
                      <a:endParaRPr lang="en-GB" sz="1000">
                        <a:effectLst/>
                        <a:latin typeface="Letter-join Basic 40" panose="02000505000000020003" pitchFamily="50" charset="0"/>
                        <a:ea typeface="Calibri" panose="020F0502020204030204" pitchFamily="34" charset="0"/>
                        <a:cs typeface="Times New Roman" panose="02020603050405020304" pitchFamily="18" charset="0"/>
                      </a:endParaRPr>
                    </a:p>
                  </a:txBody>
                  <a:tcPr marL="41729" marR="41729" marT="0" marB="0"/>
                </a:tc>
                <a:tc gridSpan="3">
                  <a:txBody>
                    <a:bodyPr/>
                    <a:lstStyle/>
                    <a:p>
                      <a:pPr>
                        <a:lnSpc>
                          <a:spcPct val="107000"/>
                        </a:lnSpc>
                        <a:spcAft>
                          <a:spcPts val="0"/>
                        </a:spcAft>
                      </a:pPr>
                      <a:r>
                        <a:rPr lang="en-GB" sz="1000" dirty="0">
                          <a:effectLst/>
                          <a:latin typeface="Letter-join Basic 40" panose="02000505000000020003" pitchFamily="50" charset="0"/>
                        </a:rPr>
                        <a:t>NC appendix 2</a:t>
                      </a:r>
                      <a:endParaRPr lang="en-GB" sz="1000" dirty="0">
                        <a:effectLst/>
                        <a:latin typeface="Letter-join Basic 40" panose="02000505000000020003" pitchFamily="50" charset="0"/>
                        <a:ea typeface="Calibri" panose="020F0502020204030204" pitchFamily="34" charset="0"/>
                        <a:cs typeface="Times New Roman" panose="02020603050405020304" pitchFamily="18" charset="0"/>
                      </a:endParaRPr>
                    </a:p>
                  </a:txBody>
                  <a:tcPr marL="41729" marR="41729" marT="0" marB="0"/>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859227802"/>
                  </a:ext>
                </a:extLst>
              </a:tr>
              <a:tr h="156631">
                <a:tc gridSpan="2">
                  <a:txBody>
                    <a:bodyPr/>
                    <a:lstStyle/>
                    <a:p>
                      <a:pPr>
                        <a:lnSpc>
                          <a:spcPct val="107000"/>
                        </a:lnSpc>
                        <a:spcAft>
                          <a:spcPts val="0"/>
                        </a:spcAft>
                      </a:pPr>
                      <a:r>
                        <a:rPr lang="en-GB" sz="1000">
                          <a:effectLst/>
                          <a:latin typeface="Letter-join Basic 40" panose="02000505000000020003" pitchFamily="50" charset="0"/>
                        </a:rPr>
                        <a:t>Speaking and Listening</a:t>
                      </a:r>
                      <a:endParaRPr lang="en-GB" sz="1000">
                        <a:effectLst/>
                        <a:latin typeface="Letter-join Basic 40" panose="02000505000000020003" pitchFamily="50" charset="0"/>
                        <a:ea typeface="Calibri" panose="020F0502020204030204" pitchFamily="34" charset="0"/>
                        <a:cs typeface="Times New Roman" panose="02020603050405020304" pitchFamily="18" charset="0"/>
                      </a:endParaRPr>
                    </a:p>
                  </a:txBody>
                  <a:tcPr marL="41729" marR="41729" marT="0" marB="0"/>
                </a:tc>
                <a:tc hMerge="1">
                  <a:txBody>
                    <a:bodyPr/>
                    <a:lstStyle/>
                    <a:p>
                      <a:endParaRPr lang="en-GB"/>
                    </a:p>
                  </a:txBody>
                  <a:tcPr/>
                </a:tc>
                <a:tc gridSpan="3">
                  <a:txBody>
                    <a:bodyPr/>
                    <a:lstStyle/>
                    <a:p>
                      <a:pPr>
                        <a:lnSpc>
                          <a:spcPct val="107000"/>
                        </a:lnSpc>
                        <a:spcAft>
                          <a:spcPts val="0"/>
                        </a:spcAft>
                      </a:pPr>
                      <a:r>
                        <a:rPr lang="en-GB" sz="1000" dirty="0">
                          <a:effectLst/>
                          <a:latin typeface="Letter-join Basic 40" panose="02000505000000020003" pitchFamily="50" charset="0"/>
                        </a:rPr>
                        <a:t>12 statutory statements (NC p17)</a:t>
                      </a:r>
                      <a:endParaRPr lang="en-GB" sz="1000" dirty="0">
                        <a:effectLst/>
                        <a:latin typeface="Letter-join Basic 40" panose="02000505000000020003" pitchFamily="50" charset="0"/>
                        <a:ea typeface="Calibri" panose="020F0502020204030204" pitchFamily="34" charset="0"/>
                        <a:cs typeface="Times New Roman" panose="02020603050405020304" pitchFamily="18" charset="0"/>
                      </a:endParaRPr>
                    </a:p>
                  </a:txBody>
                  <a:tcPr marL="41729" marR="41729" marT="0" marB="0"/>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143671318"/>
                  </a:ext>
                </a:extLst>
              </a:tr>
              <a:tr h="320459">
                <a:tc gridSpan="2">
                  <a:txBody>
                    <a:bodyPr/>
                    <a:lstStyle/>
                    <a:p>
                      <a:pPr>
                        <a:lnSpc>
                          <a:spcPct val="107000"/>
                        </a:lnSpc>
                        <a:spcAft>
                          <a:spcPts val="0"/>
                        </a:spcAft>
                      </a:pPr>
                      <a:r>
                        <a:rPr lang="en-GB" sz="1000">
                          <a:effectLst/>
                          <a:latin typeface="Letter-join Basic 40" panose="02000505000000020003" pitchFamily="50" charset="0"/>
                        </a:rPr>
                        <a:t>Maths </a:t>
                      </a:r>
                      <a:endParaRPr lang="en-GB" sz="1000">
                        <a:effectLst/>
                        <a:latin typeface="Letter-join Basic 40" panose="02000505000000020003" pitchFamily="50" charset="0"/>
                        <a:ea typeface="Calibri" panose="020F0502020204030204" pitchFamily="34" charset="0"/>
                        <a:cs typeface="Times New Roman" panose="02020603050405020304" pitchFamily="18" charset="0"/>
                      </a:endParaRPr>
                    </a:p>
                  </a:txBody>
                  <a:tcPr marL="41729" marR="41729" marT="0" marB="0"/>
                </a:tc>
                <a:tc hMerge="1">
                  <a:txBody>
                    <a:bodyPr/>
                    <a:lstStyle/>
                    <a:p>
                      <a:endParaRPr lang="en-GB"/>
                    </a:p>
                  </a:txBody>
                  <a:tcPr/>
                </a:tc>
                <a:tc gridSpan="3">
                  <a:txBody>
                    <a:bodyPr/>
                    <a:lstStyle/>
                    <a:p>
                      <a:pPr>
                        <a:lnSpc>
                          <a:spcPct val="107000"/>
                        </a:lnSpc>
                        <a:spcAft>
                          <a:spcPts val="0"/>
                        </a:spcAft>
                      </a:pPr>
                      <a:r>
                        <a:rPr lang="en-GB" sz="1000" dirty="0">
                          <a:effectLst/>
                          <a:latin typeface="Letter-join Basic 40" panose="02000505000000020003" pitchFamily="50" charset="0"/>
                        </a:rPr>
                        <a:t>Number and Place Value, Addition and Subtraction, Multiplication and Division, Fractions (decimals and percentages),</a:t>
                      </a:r>
                    </a:p>
                    <a:p>
                      <a:pPr>
                        <a:lnSpc>
                          <a:spcPct val="107000"/>
                        </a:lnSpc>
                        <a:spcAft>
                          <a:spcPts val="0"/>
                        </a:spcAft>
                      </a:pPr>
                      <a:r>
                        <a:rPr lang="en-GB" sz="1000" dirty="0">
                          <a:effectLst/>
                          <a:latin typeface="Letter-join Basic 40" panose="02000505000000020003" pitchFamily="50" charset="0"/>
                        </a:rPr>
                        <a:t>Measures, Geometry: properties of shape, Geometry: position, direction and motion, Statistics</a:t>
                      </a:r>
                      <a:endParaRPr lang="en-GB" sz="1000" dirty="0">
                        <a:effectLst/>
                        <a:latin typeface="Letter-join Basic 40" panose="02000505000000020003" pitchFamily="50" charset="0"/>
                        <a:ea typeface="Calibri" panose="020F0502020204030204" pitchFamily="34" charset="0"/>
                        <a:cs typeface="Times New Roman" panose="02020603050405020304" pitchFamily="18" charset="0"/>
                      </a:endParaRPr>
                    </a:p>
                  </a:txBody>
                  <a:tcPr marL="41729" marR="41729" marT="0" marB="0"/>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291925812"/>
                  </a:ext>
                </a:extLst>
              </a:tr>
              <a:tr h="320459">
                <a:tc gridSpan="2">
                  <a:txBody>
                    <a:bodyPr/>
                    <a:lstStyle/>
                    <a:p>
                      <a:pPr>
                        <a:lnSpc>
                          <a:spcPct val="107000"/>
                        </a:lnSpc>
                        <a:spcAft>
                          <a:spcPts val="0"/>
                        </a:spcAft>
                      </a:pPr>
                      <a:r>
                        <a:rPr lang="en-GB" sz="1000">
                          <a:effectLst/>
                          <a:latin typeface="Letter-join Basic 40" panose="02000505000000020003" pitchFamily="50" charset="0"/>
                        </a:rPr>
                        <a:t>Science </a:t>
                      </a:r>
                      <a:endParaRPr lang="en-GB" sz="1000">
                        <a:effectLst/>
                        <a:latin typeface="Letter-join Basic 40" panose="02000505000000020003" pitchFamily="50" charset="0"/>
                        <a:ea typeface="Calibri" panose="020F0502020204030204" pitchFamily="34" charset="0"/>
                        <a:cs typeface="Times New Roman" panose="02020603050405020304" pitchFamily="18" charset="0"/>
                      </a:endParaRPr>
                    </a:p>
                  </a:txBody>
                  <a:tcPr marL="41729" marR="41729" marT="0" marB="0"/>
                </a:tc>
                <a:tc hMerge="1">
                  <a:txBody>
                    <a:bodyPr/>
                    <a:lstStyle/>
                    <a:p>
                      <a:endParaRPr lang="en-GB"/>
                    </a:p>
                  </a:txBody>
                  <a:tcPr/>
                </a:tc>
                <a:tc>
                  <a:txBody>
                    <a:bodyPr/>
                    <a:lstStyle/>
                    <a:p>
                      <a:pPr>
                        <a:lnSpc>
                          <a:spcPct val="107000"/>
                        </a:lnSpc>
                        <a:spcAft>
                          <a:spcPts val="0"/>
                        </a:spcAft>
                      </a:pPr>
                      <a:r>
                        <a:rPr lang="en-GB" sz="1000" dirty="0">
                          <a:effectLst/>
                          <a:latin typeface="Letter-join Basic 40" panose="02000505000000020003" pitchFamily="50" charset="0"/>
                        </a:rPr>
                        <a:t>Amazing Bodies</a:t>
                      </a:r>
                    </a:p>
                    <a:p>
                      <a:pPr>
                        <a:lnSpc>
                          <a:spcPct val="107000"/>
                        </a:lnSpc>
                        <a:spcAft>
                          <a:spcPts val="0"/>
                        </a:spcAft>
                      </a:pPr>
                      <a:r>
                        <a:rPr lang="en-GB" sz="1000" dirty="0">
                          <a:effectLst/>
                          <a:latin typeface="Letter-join Basic 40" panose="02000505000000020003" pitchFamily="50" charset="0"/>
                        </a:rPr>
                        <a:t>Can You See Me?</a:t>
                      </a:r>
                      <a:endParaRPr lang="en-GB" sz="1000" dirty="0">
                        <a:effectLst/>
                        <a:latin typeface="Letter-join Basic 40" panose="02000505000000020003" pitchFamily="50" charset="0"/>
                        <a:ea typeface="Calibri" panose="020F0502020204030204" pitchFamily="34" charset="0"/>
                        <a:cs typeface="Times New Roman" panose="02020603050405020304" pitchFamily="18" charset="0"/>
                      </a:endParaRPr>
                    </a:p>
                  </a:txBody>
                  <a:tcPr marL="41729" marR="41729" marT="0" marB="0"/>
                </a:tc>
                <a:tc>
                  <a:txBody>
                    <a:bodyPr/>
                    <a:lstStyle/>
                    <a:p>
                      <a:pPr>
                        <a:lnSpc>
                          <a:spcPct val="107000"/>
                        </a:lnSpc>
                        <a:spcAft>
                          <a:spcPts val="0"/>
                        </a:spcAft>
                      </a:pPr>
                      <a:r>
                        <a:rPr lang="en-GB" sz="1000">
                          <a:effectLst/>
                          <a:latin typeface="Letter-join Basic 40" panose="02000505000000020003" pitchFamily="50" charset="0"/>
                        </a:rPr>
                        <a:t>The Power of Forces</a:t>
                      </a:r>
                    </a:p>
                    <a:p>
                      <a:pPr>
                        <a:lnSpc>
                          <a:spcPct val="107000"/>
                        </a:lnSpc>
                        <a:spcAft>
                          <a:spcPts val="0"/>
                        </a:spcAft>
                      </a:pPr>
                      <a:r>
                        <a:rPr lang="en-GB" sz="1000">
                          <a:effectLst/>
                          <a:latin typeface="Letter-join Basic 40" panose="02000505000000020003" pitchFamily="50" charset="0"/>
                        </a:rPr>
                        <a:t>How does your Garden Grow?</a:t>
                      </a:r>
                      <a:endParaRPr lang="en-GB" sz="1000">
                        <a:effectLst/>
                        <a:latin typeface="Letter-join Basic 40" panose="02000505000000020003" pitchFamily="50" charset="0"/>
                        <a:ea typeface="Calibri" panose="020F0502020204030204" pitchFamily="34" charset="0"/>
                        <a:cs typeface="Times New Roman" panose="02020603050405020304" pitchFamily="18" charset="0"/>
                      </a:endParaRPr>
                    </a:p>
                  </a:txBody>
                  <a:tcPr marL="41729" marR="41729" marT="0" marB="0"/>
                </a:tc>
                <a:tc>
                  <a:txBody>
                    <a:bodyPr/>
                    <a:lstStyle/>
                    <a:p>
                      <a:pPr>
                        <a:lnSpc>
                          <a:spcPct val="107000"/>
                        </a:lnSpc>
                        <a:spcAft>
                          <a:spcPts val="0"/>
                        </a:spcAft>
                      </a:pPr>
                      <a:r>
                        <a:rPr lang="en-GB" sz="1000" dirty="0">
                          <a:effectLst/>
                          <a:latin typeface="Letter-join Basic 40" panose="02000505000000020003" pitchFamily="50" charset="0"/>
                        </a:rPr>
                        <a:t>How does your Garden Grow?</a:t>
                      </a:r>
                    </a:p>
                    <a:p>
                      <a:pPr>
                        <a:lnSpc>
                          <a:spcPct val="107000"/>
                        </a:lnSpc>
                        <a:spcAft>
                          <a:spcPts val="0"/>
                        </a:spcAft>
                      </a:pPr>
                      <a:r>
                        <a:rPr lang="en-GB" sz="1000" dirty="0">
                          <a:effectLst/>
                          <a:latin typeface="Letter-join Basic 40" panose="02000505000000020003" pitchFamily="50" charset="0"/>
                        </a:rPr>
                        <a:t>Rock Detectives</a:t>
                      </a:r>
                      <a:endParaRPr lang="en-GB" sz="1000" dirty="0">
                        <a:effectLst/>
                        <a:latin typeface="Letter-join Basic 40" panose="02000505000000020003" pitchFamily="50" charset="0"/>
                        <a:ea typeface="Calibri" panose="020F0502020204030204" pitchFamily="34" charset="0"/>
                        <a:cs typeface="Times New Roman" panose="02020603050405020304" pitchFamily="18" charset="0"/>
                      </a:endParaRPr>
                    </a:p>
                  </a:txBody>
                  <a:tcPr marL="41729" marR="41729" marT="0" marB="0"/>
                </a:tc>
                <a:extLst>
                  <a:ext uri="{0D108BD9-81ED-4DB2-BD59-A6C34878D82A}">
                    <a16:rowId xmlns:a16="http://schemas.microsoft.com/office/drawing/2014/main" val="3589147303"/>
                  </a:ext>
                </a:extLst>
              </a:tr>
              <a:tr h="170872">
                <a:tc gridSpan="2">
                  <a:txBody>
                    <a:bodyPr/>
                    <a:lstStyle/>
                    <a:p>
                      <a:pPr>
                        <a:lnSpc>
                          <a:spcPct val="107000"/>
                        </a:lnSpc>
                        <a:spcAft>
                          <a:spcPts val="0"/>
                        </a:spcAft>
                      </a:pPr>
                      <a:r>
                        <a:rPr lang="en-GB" sz="1000">
                          <a:effectLst/>
                          <a:latin typeface="Letter-join Basic 40" panose="02000505000000020003" pitchFamily="50" charset="0"/>
                        </a:rPr>
                        <a:t>History</a:t>
                      </a:r>
                      <a:endParaRPr lang="en-GB" sz="1000">
                        <a:effectLst/>
                        <a:latin typeface="Letter-join Basic 40" panose="02000505000000020003" pitchFamily="50" charset="0"/>
                        <a:ea typeface="Calibri" panose="020F0502020204030204" pitchFamily="34" charset="0"/>
                        <a:cs typeface="Times New Roman" panose="02020603050405020304" pitchFamily="18" charset="0"/>
                      </a:endParaRPr>
                    </a:p>
                  </a:txBody>
                  <a:tcPr marL="41729" marR="41729" marT="0" marB="0"/>
                </a:tc>
                <a:tc hMerge="1">
                  <a:txBody>
                    <a:bodyPr/>
                    <a:lstStyle/>
                    <a:p>
                      <a:endParaRPr lang="en-GB"/>
                    </a:p>
                  </a:txBody>
                  <a:tcPr/>
                </a:tc>
                <a:tc>
                  <a:txBody>
                    <a:bodyPr/>
                    <a:lstStyle/>
                    <a:p>
                      <a:pPr>
                        <a:lnSpc>
                          <a:spcPct val="107000"/>
                        </a:lnSpc>
                        <a:spcAft>
                          <a:spcPts val="0"/>
                        </a:spcAft>
                      </a:pPr>
                      <a:r>
                        <a:rPr lang="en-GB" sz="1000">
                          <a:effectLst/>
                          <a:latin typeface="Letter-join Basic 40" panose="02000505000000020003" pitchFamily="50" charset="0"/>
                        </a:rPr>
                        <a:t>Roman Empire</a:t>
                      </a:r>
                      <a:endParaRPr lang="en-GB" sz="1000">
                        <a:effectLst/>
                        <a:latin typeface="Letter-join Basic 40" panose="02000505000000020003" pitchFamily="50" charset="0"/>
                        <a:ea typeface="Calibri" panose="020F0502020204030204" pitchFamily="34" charset="0"/>
                        <a:cs typeface="Times New Roman" panose="02020603050405020304" pitchFamily="18" charset="0"/>
                      </a:endParaRPr>
                    </a:p>
                  </a:txBody>
                  <a:tcPr marL="41729" marR="41729" marT="0" marB="0"/>
                </a:tc>
                <a:tc>
                  <a:txBody>
                    <a:bodyPr/>
                    <a:lstStyle/>
                    <a:p>
                      <a:pPr>
                        <a:lnSpc>
                          <a:spcPct val="107000"/>
                        </a:lnSpc>
                        <a:spcAft>
                          <a:spcPts val="0"/>
                        </a:spcAft>
                      </a:pPr>
                      <a:r>
                        <a:rPr lang="en-GB" sz="1000">
                          <a:effectLst/>
                          <a:latin typeface="Letter-join Basic 40" panose="02000505000000020003" pitchFamily="50" charset="0"/>
                        </a:rPr>
                        <a:t>Ancient Greece</a:t>
                      </a:r>
                      <a:endParaRPr lang="en-GB" sz="1000">
                        <a:effectLst/>
                        <a:latin typeface="Letter-join Basic 40" panose="02000505000000020003" pitchFamily="50" charset="0"/>
                        <a:ea typeface="Calibri" panose="020F0502020204030204" pitchFamily="34" charset="0"/>
                        <a:cs typeface="Times New Roman" panose="02020603050405020304" pitchFamily="18" charset="0"/>
                      </a:endParaRPr>
                    </a:p>
                  </a:txBody>
                  <a:tcPr marL="41729" marR="41729" marT="0" marB="0"/>
                </a:tc>
                <a:tc>
                  <a:txBody>
                    <a:bodyPr/>
                    <a:lstStyle/>
                    <a:p>
                      <a:pPr>
                        <a:lnSpc>
                          <a:spcPct val="107000"/>
                        </a:lnSpc>
                        <a:spcAft>
                          <a:spcPts val="0"/>
                        </a:spcAft>
                      </a:pPr>
                      <a:r>
                        <a:rPr lang="en-GB" sz="1000" dirty="0">
                          <a:effectLst/>
                          <a:latin typeface="Letter-join Basic 40" panose="02000505000000020003" pitchFamily="50" charset="0"/>
                        </a:rPr>
                        <a:t>Stone Age to Iron Age</a:t>
                      </a:r>
                      <a:endParaRPr lang="en-GB" sz="1000" dirty="0">
                        <a:effectLst/>
                        <a:latin typeface="Letter-join Basic 40" panose="02000505000000020003" pitchFamily="50" charset="0"/>
                        <a:ea typeface="Calibri" panose="020F0502020204030204" pitchFamily="34" charset="0"/>
                        <a:cs typeface="Times New Roman" panose="02020603050405020304" pitchFamily="18" charset="0"/>
                      </a:endParaRPr>
                    </a:p>
                  </a:txBody>
                  <a:tcPr marL="41729" marR="41729" marT="0" marB="0"/>
                </a:tc>
                <a:extLst>
                  <a:ext uri="{0D108BD9-81ED-4DB2-BD59-A6C34878D82A}">
                    <a16:rowId xmlns:a16="http://schemas.microsoft.com/office/drawing/2014/main" val="142647414"/>
                  </a:ext>
                </a:extLst>
              </a:tr>
              <a:tr h="484287">
                <a:tc gridSpan="2">
                  <a:txBody>
                    <a:bodyPr/>
                    <a:lstStyle/>
                    <a:p>
                      <a:pPr>
                        <a:lnSpc>
                          <a:spcPct val="107000"/>
                        </a:lnSpc>
                        <a:spcAft>
                          <a:spcPts val="0"/>
                        </a:spcAft>
                      </a:pPr>
                      <a:r>
                        <a:rPr lang="en-GB" sz="1000">
                          <a:effectLst/>
                          <a:latin typeface="Letter-join Basic 40" panose="02000505000000020003" pitchFamily="50" charset="0"/>
                        </a:rPr>
                        <a:t>Geography</a:t>
                      </a:r>
                      <a:endParaRPr lang="en-GB" sz="1000">
                        <a:effectLst/>
                        <a:latin typeface="Letter-join Basic 40" panose="02000505000000020003" pitchFamily="50" charset="0"/>
                        <a:ea typeface="Calibri" panose="020F0502020204030204" pitchFamily="34" charset="0"/>
                        <a:cs typeface="Times New Roman" panose="02020603050405020304" pitchFamily="18" charset="0"/>
                      </a:endParaRPr>
                    </a:p>
                  </a:txBody>
                  <a:tcPr marL="41729" marR="41729" marT="0" marB="0"/>
                </a:tc>
                <a:tc hMerge="1">
                  <a:txBody>
                    <a:bodyPr/>
                    <a:lstStyle/>
                    <a:p>
                      <a:endParaRPr lang="en-GB"/>
                    </a:p>
                  </a:txBody>
                  <a:tcPr/>
                </a:tc>
                <a:tc>
                  <a:txBody>
                    <a:bodyPr/>
                    <a:lstStyle/>
                    <a:p>
                      <a:pPr marL="742950" lvl="1" indent="-285750">
                        <a:lnSpc>
                          <a:spcPct val="107000"/>
                        </a:lnSpc>
                        <a:spcAft>
                          <a:spcPts val="0"/>
                        </a:spcAft>
                        <a:buSzPts val="1000"/>
                        <a:buFont typeface="Symbol" panose="05050102010706020507" pitchFamily="18" charset="2"/>
                        <a:buChar char=""/>
                        <a:tabLst>
                          <a:tab pos="914400" algn="l"/>
                        </a:tabLst>
                      </a:pPr>
                      <a:r>
                        <a:rPr lang="en-GB" sz="1000" dirty="0">
                          <a:effectLst/>
                          <a:latin typeface="Letter-join Basic 40" panose="02000505000000020003" pitchFamily="50" charset="0"/>
                        </a:rPr>
                        <a:t>The Blue Planet (water and plastic pollution)</a:t>
                      </a:r>
                      <a:endParaRPr lang="en-GB" sz="1000" dirty="0">
                        <a:effectLst/>
                        <a:latin typeface="Letter-join Basic 40" panose="02000505000000020003" pitchFamily="50" charset="0"/>
                        <a:ea typeface="Calibri" panose="020F0502020204030204" pitchFamily="34" charset="0"/>
                        <a:cs typeface="Times New Roman" panose="02020603050405020304" pitchFamily="18" charset="0"/>
                      </a:endParaRPr>
                    </a:p>
                  </a:txBody>
                  <a:tcPr marL="41729" marR="41729" marT="0" marB="0"/>
                </a:tc>
                <a:tc>
                  <a:txBody>
                    <a:bodyPr/>
                    <a:lstStyle/>
                    <a:p>
                      <a:pPr>
                        <a:lnSpc>
                          <a:spcPct val="107000"/>
                        </a:lnSpc>
                        <a:spcAft>
                          <a:spcPts val="0"/>
                        </a:spcAft>
                      </a:pPr>
                      <a:r>
                        <a:rPr lang="en-GB" sz="1000">
                          <a:effectLst/>
                          <a:latin typeface="Letter-join Basic 40" panose="02000505000000020003" pitchFamily="50" charset="0"/>
                        </a:rPr>
                        <a:t>Water, water everywhere</a:t>
                      </a:r>
                      <a:endParaRPr lang="en-GB" sz="1000">
                        <a:effectLst/>
                        <a:latin typeface="Letter-join Basic 40" panose="02000505000000020003" pitchFamily="50" charset="0"/>
                        <a:ea typeface="Calibri" panose="020F0502020204030204" pitchFamily="34" charset="0"/>
                        <a:cs typeface="Times New Roman" panose="02020603050405020304" pitchFamily="18" charset="0"/>
                      </a:endParaRPr>
                    </a:p>
                  </a:txBody>
                  <a:tcPr marL="41729" marR="41729" marT="0" marB="0"/>
                </a:tc>
                <a:tc>
                  <a:txBody>
                    <a:bodyPr/>
                    <a:lstStyle/>
                    <a:p>
                      <a:pPr>
                        <a:lnSpc>
                          <a:spcPct val="107000"/>
                        </a:lnSpc>
                        <a:spcAft>
                          <a:spcPts val="0"/>
                        </a:spcAft>
                      </a:pPr>
                      <a:r>
                        <a:rPr lang="en-GB" sz="1000" dirty="0">
                          <a:effectLst/>
                          <a:latin typeface="Letter-join Basic 40" panose="02000505000000020003" pitchFamily="50" charset="0"/>
                        </a:rPr>
                        <a:t>European Study – Italy</a:t>
                      </a:r>
                      <a:endParaRPr lang="en-GB" sz="1000" dirty="0">
                        <a:effectLst/>
                        <a:latin typeface="Letter-join Basic 40" panose="02000505000000020003" pitchFamily="50" charset="0"/>
                        <a:ea typeface="Calibri" panose="020F0502020204030204" pitchFamily="34" charset="0"/>
                        <a:cs typeface="Times New Roman" panose="02020603050405020304" pitchFamily="18" charset="0"/>
                      </a:endParaRPr>
                    </a:p>
                  </a:txBody>
                  <a:tcPr marL="41729" marR="41729" marT="0" marB="0"/>
                </a:tc>
                <a:extLst>
                  <a:ext uri="{0D108BD9-81ED-4DB2-BD59-A6C34878D82A}">
                    <a16:rowId xmlns:a16="http://schemas.microsoft.com/office/drawing/2014/main" val="2586089911"/>
                  </a:ext>
                </a:extLst>
              </a:tr>
              <a:tr h="648115">
                <a:tc gridSpan="2">
                  <a:txBody>
                    <a:bodyPr/>
                    <a:lstStyle/>
                    <a:p>
                      <a:pPr>
                        <a:lnSpc>
                          <a:spcPct val="107000"/>
                        </a:lnSpc>
                        <a:spcAft>
                          <a:spcPts val="0"/>
                        </a:spcAft>
                      </a:pPr>
                      <a:r>
                        <a:rPr lang="en-GB" sz="1000">
                          <a:effectLst/>
                          <a:latin typeface="Letter-join Basic 40" panose="02000505000000020003" pitchFamily="50" charset="0"/>
                        </a:rPr>
                        <a:t>Art and Design</a:t>
                      </a:r>
                      <a:endParaRPr lang="en-GB" sz="1000">
                        <a:effectLst/>
                        <a:latin typeface="Letter-join Basic 40" panose="02000505000000020003" pitchFamily="50" charset="0"/>
                        <a:ea typeface="Calibri" panose="020F0502020204030204" pitchFamily="34" charset="0"/>
                        <a:cs typeface="Times New Roman" panose="02020603050405020304" pitchFamily="18" charset="0"/>
                      </a:endParaRPr>
                    </a:p>
                  </a:txBody>
                  <a:tcPr marL="41729" marR="41729" marT="0" marB="0"/>
                </a:tc>
                <a:tc hMerge="1">
                  <a:txBody>
                    <a:bodyPr/>
                    <a:lstStyle/>
                    <a:p>
                      <a:endParaRPr lang="en-GB"/>
                    </a:p>
                  </a:txBody>
                  <a:tcPr/>
                </a:tc>
                <a:tc>
                  <a:txBody>
                    <a:bodyPr/>
                    <a:lstStyle/>
                    <a:p>
                      <a:pPr>
                        <a:lnSpc>
                          <a:spcPct val="107000"/>
                        </a:lnSpc>
                        <a:spcAft>
                          <a:spcPts val="0"/>
                        </a:spcAft>
                      </a:pPr>
                      <a:r>
                        <a:rPr lang="en-GB" sz="1000" u="sng" dirty="0">
                          <a:effectLst/>
                          <a:latin typeface="Letter-join Basic 40" panose="02000505000000020003" pitchFamily="50" charset="0"/>
                        </a:rPr>
                        <a:t>Figurative drawing (Artist – Tamara De </a:t>
                      </a:r>
                      <a:r>
                        <a:rPr lang="en-GB" sz="1000" u="sng" dirty="0" err="1">
                          <a:effectLst/>
                          <a:latin typeface="Letter-join Basic 40" panose="02000505000000020003" pitchFamily="50" charset="0"/>
                        </a:rPr>
                        <a:t>Lempika</a:t>
                      </a:r>
                      <a:r>
                        <a:rPr lang="en-GB" sz="1000" u="sng" dirty="0">
                          <a:effectLst/>
                          <a:latin typeface="Letter-join Basic 40" panose="02000505000000020003" pitchFamily="50" charset="0"/>
                        </a:rPr>
                        <a:t>)</a:t>
                      </a:r>
                      <a:endParaRPr lang="en-GB" sz="1000" dirty="0">
                        <a:effectLst/>
                        <a:latin typeface="Letter-join Basic 40" panose="02000505000000020003" pitchFamily="50" charset="0"/>
                      </a:endParaRPr>
                    </a:p>
                    <a:p>
                      <a:pPr>
                        <a:lnSpc>
                          <a:spcPct val="107000"/>
                        </a:lnSpc>
                        <a:spcAft>
                          <a:spcPts val="0"/>
                        </a:spcAft>
                      </a:pPr>
                      <a:r>
                        <a:rPr lang="en-GB" sz="1000" dirty="0">
                          <a:effectLst/>
                          <a:latin typeface="Letter-join Basic 40" panose="02000505000000020003" pitchFamily="50" charset="0"/>
                        </a:rPr>
                        <a:t>Observational drawing of figures</a:t>
                      </a:r>
                    </a:p>
                    <a:p>
                      <a:pPr>
                        <a:lnSpc>
                          <a:spcPct val="107000"/>
                        </a:lnSpc>
                        <a:spcAft>
                          <a:spcPts val="0"/>
                        </a:spcAft>
                      </a:pPr>
                      <a:r>
                        <a:rPr lang="en-GB" sz="1000" dirty="0">
                          <a:effectLst/>
                          <a:latin typeface="Letter-join Basic 40" panose="02000505000000020003" pitchFamily="50" charset="0"/>
                        </a:rPr>
                        <a:t>Proportion and placement</a:t>
                      </a:r>
                      <a:endParaRPr lang="en-GB" sz="1000" dirty="0">
                        <a:effectLst/>
                        <a:latin typeface="Letter-join Basic 40" panose="02000505000000020003" pitchFamily="50" charset="0"/>
                        <a:ea typeface="Calibri" panose="020F0502020204030204" pitchFamily="34" charset="0"/>
                        <a:cs typeface="Times New Roman" panose="02020603050405020304" pitchFamily="18" charset="0"/>
                      </a:endParaRPr>
                    </a:p>
                  </a:txBody>
                  <a:tcPr marL="41729" marR="41729" marT="0" marB="0"/>
                </a:tc>
                <a:tc>
                  <a:txBody>
                    <a:bodyPr/>
                    <a:lstStyle/>
                    <a:p>
                      <a:pPr>
                        <a:lnSpc>
                          <a:spcPct val="107000"/>
                        </a:lnSpc>
                        <a:spcAft>
                          <a:spcPts val="0"/>
                        </a:spcAft>
                      </a:pPr>
                      <a:r>
                        <a:rPr lang="en-GB" sz="1000" u="sng">
                          <a:effectLst/>
                          <a:latin typeface="Letter-join Basic 40" panose="02000505000000020003" pitchFamily="50" charset="0"/>
                        </a:rPr>
                        <a:t>Greek pottery (Artist – Historic examples)</a:t>
                      </a:r>
                      <a:endParaRPr lang="en-GB" sz="1000">
                        <a:effectLst/>
                        <a:latin typeface="Letter-join Basic 40" panose="02000505000000020003" pitchFamily="50" charset="0"/>
                      </a:endParaRPr>
                    </a:p>
                    <a:p>
                      <a:pPr>
                        <a:lnSpc>
                          <a:spcPct val="107000"/>
                        </a:lnSpc>
                        <a:spcAft>
                          <a:spcPts val="0"/>
                        </a:spcAft>
                      </a:pPr>
                      <a:r>
                        <a:rPr lang="en-GB" sz="1000">
                          <a:effectLst/>
                          <a:latin typeface="Letter-join Basic 40" panose="02000505000000020003" pitchFamily="50" charset="0"/>
                        </a:rPr>
                        <a:t>Clay sculpture – simple coil pot making</a:t>
                      </a:r>
                      <a:endParaRPr lang="en-GB" sz="1000">
                        <a:effectLst/>
                        <a:latin typeface="Letter-join Basic 40" panose="02000505000000020003" pitchFamily="50" charset="0"/>
                        <a:ea typeface="Calibri" panose="020F0502020204030204" pitchFamily="34" charset="0"/>
                        <a:cs typeface="Times New Roman" panose="02020603050405020304" pitchFamily="18" charset="0"/>
                      </a:endParaRPr>
                    </a:p>
                  </a:txBody>
                  <a:tcPr marL="41729" marR="41729" marT="0" marB="0"/>
                </a:tc>
                <a:tc>
                  <a:txBody>
                    <a:bodyPr/>
                    <a:lstStyle/>
                    <a:p>
                      <a:pPr>
                        <a:lnSpc>
                          <a:spcPct val="107000"/>
                        </a:lnSpc>
                        <a:spcAft>
                          <a:spcPts val="0"/>
                        </a:spcAft>
                      </a:pPr>
                      <a:r>
                        <a:rPr lang="en-GB" sz="1000" u="sng" dirty="0">
                          <a:effectLst/>
                          <a:latin typeface="Letter-join Basic 40" panose="02000505000000020003" pitchFamily="50" charset="0"/>
                        </a:rPr>
                        <a:t>Cave painting (Artist – Historic examples)</a:t>
                      </a:r>
                      <a:endParaRPr lang="en-GB" sz="1000" dirty="0">
                        <a:effectLst/>
                        <a:latin typeface="Letter-join Basic 40" panose="02000505000000020003" pitchFamily="50" charset="0"/>
                      </a:endParaRPr>
                    </a:p>
                    <a:p>
                      <a:pPr>
                        <a:lnSpc>
                          <a:spcPct val="107000"/>
                        </a:lnSpc>
                        <a:spcAft>
                          <a:spcPts val="0"/>
                        </a:spcAft>
                      </a:pPr>
                      <a:r>
                        <a:rPr lang="en-GB" sz="1000" dirty="0">
                          <a:effectLst/>
                          <a:latin typeface="Letter-join Basic 40" panose="02000505000000020003" pitchFamily="50" charset="0"/>
                        </a:rPr>
                        <a:t>Painting – print focus</a:t>
                      </a:r>
                    </a:p>
                    <a:p>
                      <a:pPr>
                        <a:lnSpc>
                          <a:spcPct val="107000"/>
                        </a:lnSpc>
                        <a:spcAft>
                          <a:spcPts val="0"/>
                        </a:spcAft>
                      </a:pPr>
                      <a:r>
                        <a:rPr lang="en-GB" sz="1000" dirty="0">
                          <a:effectLst/>
                          <a:latin typeface="Letter-join Basic 40" panose="02000505000000020003" pitchFamily="50" charset="0"/>
                        </a:rPr>
                        <a:t>Pattern and line</a:t>
                      </a:r>
                    </a:p>
                    <a:p>
                      <a:pPr>
                        <a:lnSpc>
                          <a:spcPct val="107000"/>
                        </a:lnSpc>
                        <a:spcAft>
                          <a:spcPts val="0"/>
                        </a:spcAft>
                      </a:pPr>
                      <a:r>
                        <a:rPr lang="en-GB" sz="1000" dirty="0">
                          <a:effectLst/>
                          <a:latin typeface="Letter-join Basic 40" panose="02000505000000020003" pitchFamily="50" charset="0"/>
                        </a:rPr>
                        <a:t> </a:t>
                      </a:r>
                      <a:endParaRPr lang="en-GB" sz="1000" dirty="0">
                        <a:effectLst/>
                        <a:latin typeface="Letter-join Basic 40" panose="02000505000000020003" pitchFamily="50" charset="0"/>
                        <a:ea typeface="Calibri" panose="020F0502020204030204" pitchFamily="34" charset="0"/>
                        <a:cs typeface="Times New Roman" panose="02020603050405020304" pitchFamily="18" charset="0"/>
                      </a:endParaRPr>
                    </a:p>
                  </a:txBody>
                  <a:tcPr marL="41729" marR="41729" marT="0" marB="0"/>
                </a:tc>
                <a:extLst>
                  <a:ext uri="{0D108BD9-81ED-4DB2-BD59-A6C34878D82A}">
                    <a16:rowId xmlns:a16="http://schemas.microsoft.com/office/drawing/2014/main" val="538177131"/>
                  </a:ext>
                </a:extLst>
              </a:tr>
              <a:tr h="320459">
                <a:tc gridSpan="2">
                  <a:txBody>
                    <a:bodyPr/>
                    <a:lstStyle/>
                    <a:p>
                      <a:pPr>
                        <a:lnSpc>
                          <a:spcPct val="107000"/>
                        </a:lnSpc>
                        <a:spcAft>
                          <a:spcPts val="0"/>
                        </a:spcAft>
                      </a:pPr>
                      <a:r>
                        <a:rPr lang="en-GB" sz="1000">
                          <a:effectLst/>
                          <a:latin typeface="Letter-join Basic 40" panose="02000505000000020003" pitchFamily="50" charset="0"/>
                        </a:rPr>
                        <a:t>DT</a:t>
                      </a:r>
                      <a:endParaRPr lang="en-GB" sz="1000">
                        <a:effectLst/>
                        <a:latin typeface="Letter-join Basic 40" panose="02000505000000020003" pitchFamily="50" charset="0"/>
                        <a:ea typeface="Calibri" panose="020F0502020204030204" pitchFamily="34" charset="0"/>
                        <a:cs typeface="Times New Roman" panose="02020603050405020304" pitchFamily="18" charset="0"/>
                      </a:endParaRPr>
                    </a:p>
                  </a:txBody>
                  <a:tcPr marL="41729" marR="41729" marT="0" marB="0"/>
                </a:tc>
                <a:tc hMerge="1">
                  <a:txBody>
                    <a:bodyPr/>
                    <a:lstStyle/>
                    <a:p>
                      <a:endParaRPr lang="en-GB"/>
                    </a:p>
                  </a:txBody>
                  <a:tcPr/>
                </a:tc>
                <a:tc>
                  <a:txBody>
                    <a:bodyPr/>
                    <a:lstStyle/>
                    <a:p>
                      <a:pPr>
                        <a:lnSpc>
                          <a:spcPct val="107000"/>
                        </a:lnSpc>
                        <a:spcAft>
                          <a:spcPts val="0"/>
                        </a:spcAft>
                      </a:pPr>
                      <a:r>
                        <a:rPr lang="en-GB" sz="1000" dirty="0">
                          <a:effectLst/>
                          <a:latin typeface="Letter-join Basic 40" panose="02000505000000020003" pitchFamily="50" charset="0"/>
                        </a:rPr>
                        <a:t>Mechanical Systems - Levers and linkages</a:t>
                      </a:r>
                      <a:endParaRPr lang="en-GB" sz="1000" dirty="0">
                        <a:effectLst/>
                        <a:latin typeface="Letter-join Basic 40" panose="02000505000000020003" pitchFamily="50" charset="0"/>
                        <a:ea typeface="Calibri" panose="020F0502020204030204" pitchFamily="34" charset="0"/>
                        <a:cs typeface="Times New Roman" panose="02020603050405020304" pitchFamily="18" charset="0"/>
                      </a:endParaRPr>
                    </a:p>
                  </a:txBody>
                  <a:tcPr marL="41729" marR="41729" marT="0" marB="0"/>
                </a:tc>
                <a:tc>
                  <a:txBody>
                    <a:bodyPr/>
                    <a:lstStyle/>
                    <a:p>
                      <a:pPr>
                        <a:lnSpc>
                          <a:spcPct val="107000"/>
                        </a:lnSpc>
                        <a:spcAft>
                          <a:spcPts val="0"/>
                        </a:spcAft>
                      </a:pPr>
                      <a:r>
                        <a:rPr lang="en-GB" sz="1000" dirty="0">
                          <a:effectLst/>
                          <a:latin typeface="Letter-join Basic 40" panose="02000505000000020003" pitchFamily="50" charset="0"/>
                        </a:rPr>
                        <a:t>Textiles - 2-D shape to 3-D product</a:t>
                      </a:r>
                      <a:endParaRPr lang="en-GB" sz="1000" dirty="0">
                        <a:effectLst/>
                        <a:latin typeface="Letter-join Basic 40" panose="02000505000000020003" pitchFamily="50" charset="0"/>
                        <a:ea typeface="Calibri" panose="020F0502020204030204" pitchFamily="34" charset="0"/>
                        <a:cs typeface="Times New Roman" panose="02020603050405020304" pitchFamily="18" charset="0"/>
                      </a:endParaRPr>
                    </a:p>
                  </a:txBody>
                  <a:tcPr marL="41729" marR="41729" marT="0" marB="0"/>
                </a:tc>
                <a:tc>
                  <a:txBody>
                    <a:bodyPr/>
                    <a:lstStyle/>
                    <a:p>
                      <a:pPr>
                        <a:lnSpc>
                          <a:spcPct val="107000"/>
                        </a:lnSpc>
                        <a:spcAft>
                          <a:spcPts val="0"/>
                        </a:spcAft>
                      </a:pPr>
                      <a:r>
                        <a:rPr lang="en-GB" sz="1000" dirty="0">
                          <a:effectLst/>
                          <a:latin typeface="Letter-join Basic 40" panose="02000505000000020003" pitchFamily="50" charset="0"/>
                        </a:rPr>
                        <a:t>Food - Healthy and varied diet</a:t>
                      </a:r>
                      <a:endParaRPr lang="en-GB" sz="1000" dirty="0">
                        <a:effectLst/>
                        <a:latin typeface="Letter-join Basic 40" panose="02000505000000020003" pitchFamily="50" charset="0"/>
                        <a:ea typeface="Calibri" panose="020F0502020204030204" pitchFamily="34" charset="0"/>
                        <a:cs typeface="Times New Roman" panose="02020603050405020304" pitchFamily="18" charset="0"/>
                      </a:endParaRPr>
                    </a:p>
                  </a:txBody>
                  <a:tcPr marL="41729" marR="41729" marT="0" marB="0"/>
                </a:tc>
                <a:extLst>
                  <a:ext uri="{0D108BD9-81ED-4DB2-BD59-A6C34878D82A}">
                    <a16:rowId xmlns:a16="http://schemas.microsoft.com/office/drawing/2014/main" val="3900641263"/>
                  </a:ext>
                </a:extLst>
              </a:tr>
              <a:tr h="484287">
                <a:tc gridSpan="2">
                  <a:txBody>
                    <a:bodyPr/>
                    <a:lstStyle/>
                    <a:p>
                      <a:pPr>
                        <a:lnSpc>
                          <a:spcPct val="107000"/>
                        </a:lnSpc>
                        <a:spcAft>
                          <a:spcPts val="0"/>
                        </a:spcAft>
                      </a:pPr>
                      <a:r>
                        <a:rPr lang="en-GB" sz="1000">
                          <a:effectLst/>
                          <a:latin typeface="Letter-join Basic 40" panose="02000505000000020003" pitchFamily="50" charset="0"/>
                        </a:rPr>
                        <a:t>Computing</a:t>
                      </a:r>
                      <a:endParaRPr lang="en-GB" sz="1000">
                        <a:effectLst/>
                        <a:latin typeface="Letter-join Basic 40" panose="02000505000000020003" pitchFamily="50" charset="0"/>
                        <a:ea typeface="Calibri" panose="020F0502020204030204" pitchFamily="34" charset="0"/>
                        <a:cs typeface="Times New Roman" panose="02020603050405020304" pitchFamily="18" charset="0"/>
                      </a:endParaRPr>
                    </a:p>
                  </a:txBody>
                  <a:tcPr marL="41729" marR="41729" marT="0" marB="0"/>
                </a:tc>
                <a:tc hMerge="1">
                  <a:txBody>
                    <a:bodyPr/>
                    <a:lstStyle/>
                    <a:p>
                      <a:endParaRPr lang="en-GB"/>
                    </a:p>
                  </a:txBody>
                  <a:tcPr/>
                </a:tc>
                <a:tc>
                  <a:txBody>
                    <a:bodyPr/>
                    <a:lstStyle/>
                    <a:p>
                      <a:pPr>
                        <a:lnSpc>
                          <a:spcPct val="107000"/>
                        </a:lnSpc>
                        <a:spcAft>
                          <a:spcPts val="0"/>
                        </a:spcAft>
                      </a:pPr>
                      <a:r>
                        <a:rPr lang="en-GB" sz="1000">
                          <a:effectLst/>
                          <a:latin typeface="Letter-join Basic 40" panose="02000505000000020003" pitchFamily="50" charset="0"/>
                        </a:rPr>
                        <a:t>Unit 2 – online safety</a:t>
                      </a:r>
                    </a:p>
                    <a:p>
                      <a:pPr>
                        <a:lnSpc>
                          <a:spcPct val="107000"/>
                        </a:lnSpc>
                        <a:spcAft>
                          <a:spcPts val="0"/>
                        </a:spcAft>
                      </a:pPr>
                      <a:r>
                        <a:rPr lang="en-GB" sz="1000">
                          <a:effectLst/>
                          <a:latin typeface="Letter-join Basic 40" panose="02000505000000020003" pitchFamily="50" charset="0"/>
                        </a:rPr>
                        <a:t>Unit 5 – email</a:t>
                      </a:r>
                    </a:p>
                    <a:p>
                      <a:pPr>
                        <a:lnSpc>
                          <a:spcPct val="107000"/>
                        </a:lnSpc>
                        <a:spcAft>
                          <a:spcPts val="0"/>
                        </a:spcAft>
                      </a:pPr>
                      <a:r>
                        <a:rPr lang="en-GB" sz="1000">
                          <a:effectLst/>
                          <a:latin typeface="Letter-join Basic 40" panose="02000505000000020003" pitchFamily="50" charset="0"/>
                        </a:rPr>
                        <a:t>Unit 8 – graphing </a:t>
                      </a:r>
                      <a:endParaRPr lang="en-GB" sz="1000">
                        <a:effectLst/>
                        <a:latin typeface="Letter-join Basic 40" panose="02000505000000020003" pitchFamily="50" charset="0"/>
                        <a:ea typeface="Calibri" panose="020F0502020204030204" pitchFamily="34" charset="0"/>
                        <a:cs typeface="Times New Roman" panose="02020603050405020304" pitchFamily="18" charset="0"/>
                      </a:endParaRPr>
                    </a:p>
                  </a:txBody>
                  <a:tcPr marL="41729" marR="41729" marT="0" marB="0"/>
                </a:tc>
                <a:tc>
                  <a:txBody>
                    <a:bodyPr/>
                    <a:lstStyle/>
                    <a:p>
                      <a:pPr>
                        <a:lnSpc>
                          <a:spcPct val="107000"/>
                        </a:lnSpc>
                        <a:spcAft>
                          <a:spcPts val="0"/>
                        </a:spcAft>
                      </a:pPr>
                      <a:r>
                        <a:rPr lang="en-GB" sz="1000" dirty="0">
                          <a:effectLst/>
                          <a:latin typeface="Letter-join Basic 40" panose="02000505000000020003" pitchFamily="50" charset="0"/>
                        </a:rPr>
                        <a:t>Unit 3 – spread sheets</a:t>
                      </a:r>
                    </a:p>
                    <a:p>
                      <a:pPr>
                        <a:lnSpc>
                          <a:spcPct val="107000"/>
                        </a:lnSpc>
                        <a:spcAft>
                          <a:spcPts val="0"/>
                        </a:spcAft>
                      </a:pPr>
                      <a:r>
                        <a:rPr lang="en-GB" sz="1000" dirty="0">
                          <a:effectLst/>
                          <a:latin typeface="Letter-join Basic 40" panose="02000505000000020003" pitchFamily="50" charset="0"/>
                        </a:rPr>
                        <a:t>Unit 7 – simulations</a:t>
                      </a:r>
                    </a:p>
                    <a:p>
                      <a:pPr>
                        <a:lnSpc>
                          <a:spcPct val="107000"/>
                        </a:lnSpc>
                        <a:spcAft>
                          <a:spcPts val="0"/>
                        </a:spcAft>
                      </a:pPr>
                      <a:r>
                        <a:rPr lang="en-GB" sz="1000" dirty="0">
                          <a:effectLst/>
                          <a:latin typeface="Letter-join Basic 40" panose="02000505000000020003" pitchFamily="50" charset="0"/>
                        </a:rPr>
                        <a:t> </a:t>
                      </a:r>
                      <a:endParaRPr lang="en-GB" sz="1000" dirty="0">
                        <a:effectLst/>
                        <a:latin typeface="Letter-join Basic 40" panose="02000505000000020003" pitchFamily="50" charset="0"/>
                        <a:ea typeface="Calibri" panose="020F0502020204030204" pitchFamily="34" charset="0"/>
                        <a:cs typeface="Times New Roman" panose="02020603050405020304" pitchFamily="18" charset="0"/>
                      </a:endParaRPr>
                    </a:p>
                  </a:txBody>
                  <a:tcPr marL="41729" marR="41729" marT="0" marB="0"/>
                </a:tc>
                <a:tc>
                  <a:txBody>
                    <a:bodyPr/>
                    <a:lstStyle/>
                    <a:p>
                      <a:pPr>
                        <a:lnSpc>
                          <a:spcPct val="107000"/>
                        </a:lnSpc>
                        <a:spcAft>
                          <a:spcPts val="0"/>
                        </a:spcAft>
                      </a:pPr>
                      <a:r>
                        <a:rPr lang="en-GB" sz="1000" dirty="0">
                          <a:effectLst/>
                          <a:latin typeface="Letter-join Basic 40" panose="02000505000000020003" pitchFamily="50" charset="0"/>
                        </a:rPr>
                        <a:t>Unit 1 – programming </a:t>
                      </a:r>
                    </a:p>
                    <a:p>
                      <a:pPr>
                        <a:lnSpc>
                          <a:spcPct val="107000"/>
                        </a:lnSpc>
                        <a:spcAft>
                          <a:spcPts val="0"/>
                        </a:spcAft>
                      </a:pPr>
                      <a:r>
                        <a:rPr lang="en-GB" sz="1000" dirty="0">
                          <a:effectLst/>
                          <a:latin typeface="Letter-join Basic 40" panose="02000505000000020003" pitchFamily="50" charset="0"/>
                        </a:rPr>
                        <a:t>Unit 6 – branching data bases</a:t>
                      </a:r>
                      <a:endParaRPr lang="en-GB" sz="1000" dirty="0">
                        <a:effectLst/>
                        <a:latin typeface="Letter-join Basic 40" panose="02000505000000020003" pitchFamily="50" charset="0"/>
                        <a:ea typeface="Calibri" panose="020F0502020204030204" pitchFamily="34" charset="0"/>
                        <a:cs typeface="Times New Roman" panose="02020603050405020304" pitchFamily="18" charset="0"/>
                      </a:endParaRPr>
                    </a:p>
                  </a:txBody>
                  <a:tcPr marL="41729" marR="41729" marT="0" marB="0"/>
                </a:tc>
                <a:extLst>
                  <a:ext uri="{0D108BD9-81ED-4DB2-BD59-A6C34878D82A}">
                    <a16:rowId xmlns:a16="http://schemas.microsoft.com/office/drawing/2014/main" val="3831358503"/>
                  </a:ext>
                </a:extLst>
              </a:tr>
              <a:tr h="484287">
                <a:tc gridSpan="2">
                  <a:txBody>
                    <a:bodyPr/>
                    <a:lstStyle/>
                    <a:p>
                      <a:pPr>
                        <a:lnSpc>
                          <a:spcPct val="107000"/>
                        </a:lnSpc>
                        <a:spcAft>
                          <a:spcPts val="0"/>
                        </a:spcAft>
                      </a:pPr>
                      <a:r>
                        <a:rPr lang="en-GB" sz="1000">
                          <a:effectLst/>
                          <a:latin typeface="Letter-join Basic 40" panose="02000505000000020003" pitchFamily="50" charset="0"/>
                        </a:rPr>
                        <a:t>PE</a:t>
                      </a:r>
                      <a:endParaRPr lang="en-GB" sz="1000">
                        <a:effectLst/>
                        <a:latin typeface="Letter-join Basic 40" panose="02000505000000020003" pitchFamily="50" charset="0"/>
                        <a:ea typeface="Calibri" panose="020F0502020204030204" pitchFamily="34" charset="0"/>
                        <a:cs typeface="Times New Roman" panose="02020603050405020304" pitchFamily="18" charset="0"/>
                      </a:endParaRPr>
                    </a:p>
                  </a:txBody>
                  <a:tcPr marL="41729" marR="41729" marT="0" marB="0"/>
                </a:tc>
                <a:tc hMerge="1">
                  <a:txBody>
                    <a:bodyPr/>
                    <a:lstStyle/>
                    <a:p>
                      <a:endParaRPr lang="en-GB"/>
                    </a:p>
                  </a:txBody>
                  <a:tcPr/>
                </a:tc>
                <a:tc>
                  <a:txBody>
                    <a:bodyPr/>
                    <a:lstStyle/>
                    <a:p>
                      <a:pPr>
                        <a:lnSpc>
                          <a:spcPct val="107000"/>
                        </a:lnSpc>
                        <a:spcAft>
                          <a:spcPts val="0"/>
                        </a:spcAft>
                      </a:pPr>
                      <a:r>
                        <a:rPr lang="en-GB" sz="1000">
                          <a:effectLst/>
                          <a:latin typeface="Letter-join Basic 40" panose="02000505000000020003" pitchFamily="50" charset="0"/>
                        </a:rPr>
                        <a:t>Hockey</a:t>
                      </a:r>
                    </a:p>
                    <a:p>
                      <a:pPr>
                        <a:lnSpc>
                          <a:spcPct val="107000"/>
                        </a:lnSpc>
                        <a:spcAft>
                          <a:spcPts val="0"/>
                        </a:spcAft>
                      </a:pPr>
                      <a:r>
                        <a:rPr lang="en-GB" sz="1000">
                          <a:effectLst/>
                          <a:latin typeface="Letter-join Basic 40" panose="02000505000000020003" pitchFamily="50" charset="0"/>
                        </a:rPr>
                        <a:t>Gymnastics</a:t>
                      </a:r>
                    </a:p>
                    <a:p>
                      <a:pPr>
                        <a:lnSpc>
                          <a:spcPct val="107000"/>
                        </a:lnSpc>
                        <a:spcAft>
                          <a:spcPts val="0"/>
                        </a:spcAft>
                      </a:pPr>
                      <a:r>
                        <a:rPr lang="en-GB" sz="1000">
                          <a:effectLst/>
                          <a:latin typeface="Letter-join Basic 40" panose="02000505000000020003" pitchFamily="50" charset="0"/>
                        </a:rPr>
                        <a:t> </a:t>
                      </a:r>
                      <a:endParaRPr lang="en-GB" sz="1000">
                        <a:effectLst/>
                        <a:latin typeface="Letter-join Basic 40" panose="02000505000000020003" pitchFamily="50" charset="0"/>
                        <a:ea typeface="Calibri" panose="020F0502020204030204" pitchFamily="34" charset="0"/>
                        <a:cs typeface="Times New Roman" panose="02020603050405020304" pitchFamily="18" charset="0"/>
                      </a:endParaRPr>
                    </a:p>
                  </a:txBody>
                  <a:tcPr marL="41729" marR="41729" marT="0" marB="0"/>
                </a:tc>
                <a:tc>
                  <a:txBody>
                    <a:bodyPr/>
                    <a:lstStyle/>
                    <a:p>
                      <a:pPr>
                        <a:lnSpc>
                          <a:spcPct val="107000"/>
                        </a:lnSpc>
                        <a:spcAft>
                          <a:spcPts val="0"/>
                        </a:spcAft>
                      </a:pPr>
                      <a:r>
                        <a:rPr lang="en-GB" sz="1000" dirty="0">
                          <a:effectLst/>
                          <a:latin typeface="Letter-join Basic 40" panose="02000505000000020003" pitchFamily="50" charset="0"/>
                        </a:rPr>
                        <a:t>Dodgeball/</a:t>
                      </a:r>
                      <a:r>
                        <a:rPr lang="en-GB" sz="1000" dirty="0" err="1">
                          <a:effectLst/>
                          <a:latin typeface="Letter-join Basic 40" panose="02000505000000020003" pitchFamily="50" charset="0"/>
                        </a:rPr>
                        <a:t>Benchball</a:t>
                      </a:r>
                      <a:endParaRPr lang="en-GB" sz="1000" dirty="0">
                        <a:effectLst/>
                        <a:latin typeface="Letter-join Basic 40" panose="02000505000000020003" pitchFamily="50" charset="0"/>
                      </a:endParaRPr>
                    </a:p>
                    <a:p>
                      <a:pPr>
                        <a:lnSpc>
                          <a:spcPct val="107000"/>
                        </a:lnSpc>
                        <a:spcAft>
                          <a:spcPts val="0"/>
                        </a:spcAft>
                      </a:pPr>
                      <a:r>
                        <a:rPr lang="en-GB" sz="1000" dirty="0">
                          <a:effectLst/>
                          <a:latin typeface="Letter-join Basic 40" panose="02000505000000020003" pitchFamily="50" charset="0"/>
                        </a:rPr>
                        <a:t>Orienteering </a:t>
                      </a:r>
                      <a:endParaRPr lang="en-GB" sz="1000" dirty="0">
                        <a:effectLst/>
                        <a:latin typeface="Letter-join Basic 40" panose="02000505000000020003" pitchFamily="50" charset="0"/>
                        <a:ea typeface="Calibri" panose="020F0502020204030204" pitchFamily="34" charset="0"/>
                        <a:cs typeface="Times New Roman" panose="02020603050405020304" pitchFamily="18" charset="0"/>
                      </a:endParaRPr>
                    </a:p>
                  </a:txBody>
                  <a:tcPr marL="41729" marR="41729" marT="0" marB="0"/>
                </a:tc>
                <a:tc>
                  <a:txBody>
                    <a:bodyPr/>
                    <a:lstStyle/>
                    <a:p>
                      <a:pPr>
                        <a:lnSpc>
                          <a:spcPct val="107000"/>
                        </a:lnSpc>
                        <a:spcAft>
                          <a:spcPts val="0"/>
                        </a:spcAft>
                      </a:pPr>
                      <a:r>
                        <a:rPr lang="en-GB" sz="1000" dirty="0">
                          <a:effectLst/>
                          <a:latin typeface="Letter-join Basic 40" panose="02000505000000020003" pitchFamily="50" charset="0"/>
                        </a:rPr>
                        <a:t>Tennis </a:t>
                      </a:r>
                    </a:p>
                    <a:p>
                      <a:pPr>
                        <a:lnSpc>
                          <a:spcPct val="107000"/>
                        </a:lnSpc>
                        <a:spcAft>
                          <a:spcPts val="0"/>
                        </a:spcAft>
                      </a:pPr>
                      <a:r>
                        <a:rPr lang="en-GB" sz="1000" dirty="0">
                          <a:effectLst/>
                          <a:latin typeface="Letter-join Basic 40" panose="02000505000000020003" pitchFamily="50" charset="0"/>
                        </a:rPr>
                        <a:t>Athletics </a:t>
                      </a:r>
                    </a:p>
                    <a:p>
                      <a:pPr>
                        <a:lnSpc>
                          <a:spcPct val="107000"/>
                        </a:lnSpc>
                        <a:spcAft>
                          <a:spcPts val="0"/>
                        </a:spcAft>
                      </a:pPr>
                      <a:r>
                        <a:rPr lang="en-GB" sz="1000" dirty="0">
                          <a:effectLst/>
                          <a:latin typeface="Letter-join Basic 40" panose="02000505000000020003" pitchFamily="50" charset="0"/>
                        </a:rPr>
                        <a:t>Swimming </a:t>
                      </a:r>
                      <a:endParaRPr lang="en-GB" sz="1000" dirty="0">
                        <a:effectLst/>
                        <a:latin typeface="Letter-join Basic 40" panose="02000505000000020003" pitchFamily="50" charset="0"/>
                        <a:ea typeface="Calibri" panose="020F0502020204030204" pitchFamily="34" charset="0"/>
                        <a:cs typeface="Times New Roman" panose="02020603050405020304" pitchFamily="18" charset="0"/>
                      </a:endParaRPr>
                    </a:p>
                  </a:txBody>
                  <a:tcPr marL="41729" marR="41729" marT="0" marB="0"/>
                </a:tc>
                <a:extLst>
                  <a:ext uri="{0D108BD9-81ED-4DB2-BD59-A6C34878D82A}">
                    <a16:rowId xmlns:a16="http://schemas.microsoft.com/office/drawing/2014/main" val="306821345"/>
                  </a:ext>
                </a:extLst>
              </a:tr>
              <a:tr h="170872">
                <a:tc gridSpan="2">
                  <a:txBody>
                    <a:bodyPr/>
                    <a:lstStyle/>
                    <a:p>
                      <a:pPr>
                        <a:lnSpc>
                          <a:spcPct val="107000"/>
                        </a:lnSpc>
                        <a:spcAft>
                          <a:spcPts val="0"/>
                        </a:spcAft>
                      </a:pPr>
                      <a:r>
                        <a:rPr lang="en-GB" sz="1000">
                          <a:effectLst/>
                          <a:latin typeface="Letter-join Basic 40" panose="02000505000000020003" pitchFamily="50" charset="0"/>
                        </a:rPr>
                        <a:t>German</a:t>
                      </a:r>
                      <a:endParaRPr lang="en-GB" sz="1000">
                        <a:effectLst/>
                        <a:latin typeface="Letter-join Basic 40" panose="02000505000000020003" pitchFamily="50" charset="0"/>
                        <a:ea typeface="Calibri" panose="020F0502020204030204" pitchFamily="34" charset="0"/>
                        <a:cs typeface="Times New Roman" panose="02020603050405020304" pitchFamily="18" charset="0"/>
                      </a:endParaRPr>
                    </a:p>
                  </a:txBody>
                  <a:tcPr marL="41729" marR="41729" marT="0" marB="0"/>
                </a:tc>
                <a:tc hMerge="1">
                  <a:txBody>
                    <a:bodyPr/>
                    <a:lstStyle/>
                    <a:p>
                      <a:endParaRPr lang="en-GB"/>
                    </a:p>
                  </a:txBody>
                  <a:tcPr/>
                </a:tc>
                <a:tc>
                  <a:txBody>
                    <a:bodyPr/>
                    <a:lstStyle/>
                    <a:p>
                      <a:pPr>
                        <a:lnSpc>
                          <a:spcPct val="107000"/>
                        </a:lnSpc>
                        <a:spcAft>
                          <a:spcPts val="0"/>
                        </a:spcAft>
                      </a:pPr>
                      <a:r>
                        <a:rPr lang="en-GB" sz="1000">
                          <a:effectLst/>
                          <a:latin typeface="Letter-join Basic 40" panose="02000505000000020003" pitchFamily="50" charset="0"/>
                        </a:rPr>
                        <a:t>Self and Others</a:t>
                      </a:r>
                      <a:endParaRPr lang="en-GB" sz="1000">
                        <a:effectLst/>
                        <a:latin typeface="Letter-join Basic 40" panose="02000505000000020003" pitchFamily="50" charset="0"/>
                        <a:ea typeface="Calibri" panose="020F0502020204030204" pitchFamily="34" charset="0"/>
                        <a:cs typeface="Times New Roman" panose="02020603050405020304" pitchFamily="18" charset="0"/>
                      </a:endParaRPr>
                    </a:p>
                  </a:txBody>
                  <a:tcPr marL="41729" marR="41729" marT="0" marB="0"/>
                </a:tc>
                <a:tc>
                  <a:txBody>
                    <a:bodyPr/>
                    <a:lstStyle/>
                    <a:p>
                      <a:pPr>
                        <a:lnSpc>
                          <a:spcPct val="107000"/>
                        </a:lnSpc>
                        <a:spcAft>
                          <a:spcPts val="0"/>
                        </a:spcAft>
                      </a:pPr>
                      <a:r>
                        <a:rPr lang="en-GB" sz="1000" dirty="0">
                          <a:effectLst/>
                          <a:latin typeface="Letter-join Basic 40" panose="02000505000000020003" pitchFamily="50" charset="0"/>
                        </a:rPr>
                        <a:t>Animals and Festivals</a:t>
                      </a:r>
                      <a:endParaRPr lang="en-GB" sz="1000" dirty="0">
                        <a:effectLst/>
                        <a:latin typeface="Letter-join Basic 40" panose="02000505000000020003" pitchFamily="50" charset="0"/>
                        <a:ea typeface="Calibri" panose="020F0502020204030204" pitchFamily="34" charset="0"/>
                        <a:cs typeface="Times New Roman" panose="02020603050405020304" pitchFamily="18" charset="0"/>
                      </a:endParaRPr>
                    </a:p>
                  </a:txBody>
                  <a:tcPr marL="41729" marR="41729" marT="0" marB="0"/>
                </a:tc>
                <a:tc>
                  <a:txBody>
                    <a:bodyPr/>
                    <a:lstStyle/>
                    <a:p>
                      <a:pPr>
                        <a:lnSpc>
                          <a:spcPct val="107000"/>
                        </a:lnSpc>
                        <a:spcAft>
                          <a:spcPts val="0"/>
                        </a:spcAft>
                      </a:pPr>
                      <a:r>
                        <a:rPr lang="en-GB" sz="1000" dirty="0">
                          <a:effectLst/>
                          <a:latin typeface="Letter-join Basic 40" panose="02000505000000020003" pitchFamily="50" charset="0"/>
                        </a:rPr>
                        <a:t>Numbers and Language</a:t>
                      </a:r>
                      <a:endParaRPr lang="en-GB" sz="1000" dirty="0">
                        <a:effectLst/>
                        <a:latin typeface="Letter-join Basic 40" panose="02000505000000020003" pitchFamily="50" charset="0"/>
                        <a:ea typeface="Calibri" panose="020F0502020204030204" pitchFamily="34" charset="0"/>
                        <a:cs typeface="Times New Roman" panose="02020603050405020304" pitchFamily="18" charset="0"/>
                      </a:endParaRPr>
                    </a:p>
                  </a:txBody>
                  <a:tcPr marL="41729" marR="41729" marT="0" marB="0"/>
                </a:tc>
                <a:extLst>
                  <a:ext uri="{0D108BD9-81ED-4DB2-BD59-A6C34878D82A}">
                    <a16:rowId xmlns:a16="http://schemas.microsoft.com/office/drawing/2014/main" val="175629877"/>
                  </a:ext>
                </a:extLst>
              </a:tr>
              <a:tr h="320459">
                <a:tc rowSpan="2" gridSpan="2">
                  <a:txBody>
                    <a:bodyPr/>
                    <a:lstStyle/>
                    <a:p>
                      <a:pPr>
                        <a:lnSpc>
                          <a:spcPct val="107000"/>
                        </a:lnSpc>
                        <a:spcAft>
                          <a:spcPts val="0"/>
                        </a:spcAft>
                      </a:pPr>
                      <a:r>
                        <a:rPr lang="en-GB" sz="1000">
                          <a:effectLst/>
                          <a:latin typeface="Letter-join Basic 40" panose="02000505000000020003" pitchFamily="50" charset="0"/>
                        </a:rPr>
                        <a:t>Music</a:t>
                      </a:r>
                      <a:endParaRPr lang="en-GB" sz="1000">
                        <a:effectLst/>
                        <a:latin typeface="Letter-join Basic 40" panose="02000505000000020003" pitchFamily="50" charset="0"/>
                        <a:ea typeface="Calibri" panose="020F0502020204030204" pitchFamily="34" charset="0"/>
                        <a:cs typeface="Times New Roman" panose="02020603050405020304" pitchFamily="18" charset="0"/>
                      </a:endParaRPr>
                    </a:p>
                  </a:txBody>
                  <a:tcPr marL="41729" marR="41729" marT="0" marB="0"/>
                </a:tc>
                <a:tc rowSpan="2" hMerge="1">
                  <a:txBody>
                    <a:bodyPr/>
                    <a:lstStyle/>
                    <a:p>
                      <a:endParaRPr lang="en-GB"/>
                    </a:p>
                  </a:txBody>
                  <a:tcPr/>
                </a:tc>
                <a:tc>
                  <a:txBody>
                    <a:bodyPr/>
                    <a:lstStyle/>
                    <a:p>
                      <a:pPr>
                        <a:lnSpc>
                          <a:spcPct val="107000"/>
                        </a:lnSpc>
                        <a:spcAft>
                          <a:spcPts val="0"/>
                        </a:spcAft>
                      </a:pPr>
                      <a:r>
                        <a:rPr lang="en-GB" sz="1000">
                          <a:effectLst/>
                          <a:latin typeface="Letter-join Basic 40" panose="02000505000000020003" pitchFamily="50" charset="0"/>
                        </a:rPr>
                        <a:t>Let your Spirit Fly</a:t>
                      </a:r>
                    </a:p>
                    <a:p>
                      <a:pPr>
                        <a:lnSpc>
                          <a:spcPct val="107000"/>
                        </a:lnSpc>
                        <a:spcAft>
                          <a:spcPts val="0"/>
                        </a:spcAft>
                      </a:pPr>
                      <a:r>
                        <a:rPr lang="en-GB" sz="1000">
                          <a:effectLst/>
                          <a:latin typeface="Letter-join Basic 40" panose="02000505000000020003" pitchFamily="50" charset="0"/>
                        </a:rPr>
                        <a:t>Glockenspiel 1</a:t>
                      </a:r>
                      <a:endParaRPr lang="en-GB" sz="1000">
                        <a:effectLst/>
                        <a:latin typeface="Letter-join Basic 40" panose="02000505000000020003" pitchFamily="50" charset="0"/>
                        <a:ea typeface="Calibri" panose="020F0502020204030204" pitchFamily="34" charset="0"/>
                        <a:cs typeface="Times New Roman" panose="02020603050405020304" pitchFamily="18" charset="0"/>
                      </a:endParaRPr>
                    </a:p>
                  </a:txBody>
                  <a:tcPr marL="41729" marR="41729" marT="0" marB="0"/>
                </a:tc>
                <a:tc>
                  <a:txBody>
                    <a:bodyPr/>
                    <a:lstStyle/>
                    <a:p>
                      <a:pPr>
                        <a:lnSpc>
                          <a:spcPct val="107000"/>
                        </a:lnSpc>
                        <a:spcAft>
                          <a:spcPts val="0"/>
                        </a:spcAft>
                      </a:pPr>
                      <a:r>
                        <a:rPr lang="en-GB" sz="1000" dirty="0">
                          <a:effectLst/>
                          <a:latin typeface="Letter-join Basic 40" panose="02000505000000020003" pitchFamily="50" charset="0"/>
                        </a:rPr>
                        <a:t>The Little Birds</a:t>
                      </a:r>
                    </a:p>
                    <a:p>
                      <a:pPr>
                        <a:lnSpc>
                          <a:spcPct val="107000"/>
                        </a:lnSpc>
                        <a:spcAft>
                          <a:spcPts val="0"/>
                        </a:spcAft>
                      </a:pPr>
                      <a:r>
                        <a:rPr lang="en-GB" sz="1000" dirty="0">
                          <a:effectLst/>
                          <a:latin typeface="Letter-join Basic 40" panose="02000505000000020003" pitchFamily="50" charset="0"/>
                        </a:rPr>
                        <a:t>The Dragon Song</a:t>
                      </a:r>
                      <a:endParaRPr lang="en-GB" sz="1000" dirty="0">
                        <a:effectLst/>
                        <a:latin typeface="Letter-join Basic 40" panose="02000505000000020003" pitchFamily="50" charset="0"/>
                        <a:ea typeface="Calibri" panose="020F0502020204030204" pitchFamily="34" charset="0"/>
                        <a:cs typeface="Times New Roman" panose="02020603050405020304" pitchFamily="18" charset="0"/>
                      </a:endParaRPr>
                    </a:p>
                  </a:txBody>
                  <a:tcPr marL="41729" marR="41729" marT="0" marB="0"/>
                </a:tc>
                <a:tc>
                  <a:txBody>
                    <a:bodyPr/>
                    <a:lstStyle/>
                    <a:p>
                      <a:pPr>
                        <a:lnSpc>
                          <a:spcPct val="107000"/>
                        </a:lnSpc>
                        <a:spcAft>
                          <a:spcPts val="0"/>
                        </a:spcAft>
                      </a:pPr>
                      <a:r>
                        <a:rPr lang="en-GB" sz="1000" dirty="0">
                          <a:effectLst/>
                          <a:latin typeface="Letter-join Basic 40" panose="02000505000000020003" pitchFamily="50" charset="0"/>
                        </a:rPr>
                        <a:t>Bringing us Together</a:t>
                      </a:r>
                    </a:p>
                    <a:p>
                      <a:pPr>
                        <a:lnSpc>
                          <a:spcPct val="107000"/>
                        </a:lnSpc>
                        <a:spcAft>
                          <a:spcPts val="0"/>
                        </a:spcAft>
                      </a:pPr>
                      <a:r>
                        <a:rPr lang="en-GB" sz="1000" dirty="0">
                          <a:effectLst/>
                          <a:latin typeface="Letter-join Basic 40" panose="02000505000000020003" pitchFamily="50" charset="0"/>
                        </a:rPr>
                        <a:t>Reflect, Rewind, Replay</a:t>
                      </a:r>
                      <a:endParaRPr lang="en-GB" sz="1000" dirty="0">
                        <a:effectLst/>
                        <a:latin typeface="Letter-join Basic 40" panose="02000505000000020003" pitchFamily="50" charset="0"/>
                        <a:ea typeface="Calibri" panose="020F0502020204030204" pitchFamily="34" charset="0"/>
                        <a:cs typeface="Times New Roman" panose="02020603050405020304" pitchFamily="18" charset="0"/>
                      </a:endParaRPr>
                    </a:p>
                  </a:txBody>
                  <a:tcPr marL="41729" marR="41729" marT="0" marB="0"/>
                </a:tc>
                <a:extLst>
                  <a:ext uri="{0D108BD9-81ED-4DB2-BD59-A6C34878D82A}">
                    <a16:rowId xmlns:a16="http://schemas.microsoft.com/office/drawing/2014/main" val="1754135075"/>
                  </a:ext>
                </a:extLst>
              </a:tr>
              <a:tr h="156631">
                <a:tc gridSpan="2" vMerge="1">
                  <a:txBody>
                    <a:bodyPr/>
                    <a:lstStyle/>
                    <a:p>
                      <a:endParaRPr lang="en-GB"/>
                    </a:p>
                  </a:txBody>
                  <a:tcPr/>
                </a:tc>
                <a:tc hMerge="1" vMerge="1">
                  <a:txBody>
                    <a:bodyPr/>
                    <a:lstStyle/>
                    <a:p>
                      <a:endParaRPr lang="en-GB"/>
                    </a:p>
                  </a:txBody>
                  <a:tcPr/>
                </a:tc>
                <a:tc gridSpan="3">
                  <a:txBody>
                    <a:bodyPr/>
                    <a:lstStyle/>
                    <a:p>
                      <a:pPr>
                        <a:lnSpc>
                          <a:spcPct val="107000"/>
                        </a:lnSpc>
                        <a:spcAft>
                          <a:spcPts val="0"/>
                        </a:spcAft>
                      </a:pPr>
                      <a:r>
                        <a:rPr lang="en-GB" sz="1000" dirty="0" err="1">
                          <a:effectLst/>
                          <a:latin typeface="Letter-join Basic 40" panose="02000505000000020003" pitchFamily="50" charset="0"/>
                        </a:rPr>
                        <a:t>Charanga</a:t>
                      </a:r>
                      <a:r>
                        <a:rPr lang="en-GB" sz="1000" dirty="0">
                          <a:effectLst/>
                          <a:latin typeface="Letter-join Basic 40" panose="02000505000000020003" pitchFamily="50" charset="0"/>
                        </a:rPr>
                        <a:t> Musical School Programme (supported by Sandwell Music and Arts Service) </a:t>
                      </a:r>
                      <a:endParaRPr lang="en-GB" sz="1000" dirty="0">
                        <a:effectLst/>
                        <a:latin typeface="Letter-join Basic 40" panose="02000505000000020003" pitchFamily="50" charset="0"/>
                        <a:ea typeface="Calibri" panose="020F0502020204030204" pitchFamily="34" charset="0"/>
                        <a:cs typeface="Times New Roman" panose="02020603050405020304" pitchFamily="18" charset="0"/>
                      </a:endParaRPr>
                    </a:p>
                  </a:txBody>
                  <a:tcPr marL="41729" marR="41729" marT="0" marB="0"/>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916448021"/>
                  </a:ext>
                </a:extLst>
              </a:tr>
              <a:tr h="1139599">
                <a:tc rowSpan="2" gridSpan="2">
                  <a:txBody>
                    <a:bodyPr/>
                    <a:lstStyle/>
                    <a:p>
                      <a:pPr>
                        <a:lnSpc>
                          <a:spcPct val="107000"/>
                        </a:lnSpc>
                        <a:spcAft>
                          <a:spcPts val="0"/>
                        </a:spcAft>
                      </a:pPr>
                      <a:r>
                        <a:rPr lang="en-GB" sz="1000">
                          <a:effectLst/>
                          <a:latin typeface="Letter-join Basic 40" panose="02000505000000020003" pitchFamily="50" charset="0"/>
                        </a:rPr>
                        <a:t>RE</a:t>
                      </a:r>
                      <a:endParaRPr lang="en-GB" sz="1000">
                        <a:effectLst/>
                        <a:latin typeface="Letter-join Basic 40" panose="02000505000000020003" pitchFamily="50" charset="0"/>
                        <a:ea typeface="Calibri" panose="020F0502020204030204" pitchFamily="34" charset="0"/>
                        <a:cs typeface="Times New Roman" panose="02020603050405020304" pitchFamily="18" charset="0"/>
                      </a:endParaRPr>
                    </a:p>
                  </a:txBody>
                  <a:tcPr marL="41729" marR="41729" marT="0" marB="0"/>
                </a:tc>
                <a:tc rowSpan="2" hMerge="1">
                  <a:txBody>
                    <a:bodyPr/>
                    <a:lstStyle/>
                    <a:p>
                      <a:endParaRPr lang="en-GB"/>
                    </a:p>
                  </a:txBody>
                  <a:tcPr/>
                </a:tc>
                <a:tc>
                  <a:txBody>
                    <a:bodyPr/>
                    <a:lstStyle/>
                    <a:p>
                      <a:pPr>
                        <a:lnSpc>
                          <a:spcPct val="107000"/>
                        </a:lnSpc>
                        <a:spcAft>
                          <a:spcPts val="0"/>
                        </a:spcAft>
                      </a:pPr>
                      <a:r>
                        <a:rPr lang="en-GB" sz="1000">
                          <a:effectLst/>
                          <a:latin typeface="Letter-join Basic 40" panose="02000505000000020003" pitchFamily="50" charset="0"/>
                        </a:rPr>
                        <a:t>What do Christians learn from the Bible’s creation stories? </a:t>
                      </a:r>
                    </a:p>
                    <a:p>
                      <a:pPr>
                        <a:lnSpc>
                          <a:spcPct val="107000"/>
                        </a:lnSpc>
                        <a:spcAft>
                          <a:spcPts val="0"/>
                        </a:spcAft>
                      </a:pPr>
                      <a:r>
                        <a:rPr lang="en-GB" sz="1000">
                          <a:effectLst/>
                          <a:latin typeface="Letter-join Basic 40" panose="02000505000000020003" pitchFamily="50" charset="0"/>
                        </a:rPr>
                        <a:t>What are the deeper meanings of festivals?</a:t>
                      </a:r>
                    </a:p>
                    <a:p>
                      <a:pPr>
                        <a:lnSpc>
                          <a:spcPct val="107000"/>
                        </a:lnSpc>
                        <a:spcAft>
                          <a:spcPts val="0"/>
                        </a:spcAft>
                      </a:pPr>
                      <a:r>
                        <a:rPr lang="en-GB" sz="1000">
                          <a:effectLst/>
                          <a:latin typeface="Letter-join Basic 40" panose="02000505000000020003" pitchFamily="50" charset="0"/>
                        </a:rPr>
                        <a:t>(Diwali/Christmas)</a:t>
                      </a:r>
                    </a:p>
                    <a:p>
                      <a:pPr>
                        <a:lnSpc>
                          <a:spcPct val="107000"/>
                        </a:lnSpc>
                        <a:spcAft>
                          <a:spcPts val="0"/>
                        </a:spcAft>
                      </a:pPr>
                      <a:r>
                        <a:rPr lang="en-GB" sz="1000">
                          <a:effectLst/>
                          <a:latin typeface="Letter-join Basic 40" panose="02000505000000020003" pitchFamily="50" charset="0"/>
                        </a:rPr>
                        <a:t>Why does Christmas matter to Christians? </a:t>
                      </a:r>
                      <a:endParaRPr lang="en-GB" sz="1000">
                        <a:effectLst/>
                        <a:latin typeface="Letter-join Basic 40" panose="02000505000000020003" pitchFamily="50" charset="0"/>
                        <a:ea typeface="Calibri" panose="020F0502020204030204" pitchFamily="34" charset="0"/>
                        <a:cs typeface="Times New Roman" panose="02020603050405020304" pitchFamily="18" charset="0"/>
                      </a:endParaRPr>
                    </a:p>
                  </a:txBody>
                  <a:tcPr marL="41729" marR="41729" marT="0" marB="0"/>
                </a:tc>
                <a:tc>
                  <a:txBody>
                    <a:bodyPr/>
                    <a:lstStyle/>
                    <a:p>
                      <a:pPr>
                        <a:lnSpc>
                          <a:spcPct val="107000"/>
                        </a:lnSpc>
                        <a:spcAft>
                          <a:spcPts val="0"/>
                        </a:spcAft>
                      </a:pPr>
                      <a:r>
                        <a:rPr lang="en-GB" sz="1000" dirty="0">
                          <a:effectLst/>
                          <a:latin typeface="Letter-join Basic 40" panose="02000505000000020003" pitchFamily="50" charset="0"/>
                        </a:rPr>
                        <a:t>What does it mean to be a Hindu in Britain today? 	 </a:t>
                      </a:r>
                    </a:p>
                    <a:p>
                      <a:pPr>
                        <a:lnSpc>
                          <a:spcPct val="107000"/>
                        </a:lnSpc>
                        <a:spcAft>
                          <a:spcPts val="0"/>
                        </a:spcAft>
                      </a:pPr>
                      <a:r>
                        <a:rPr lang="en-GB" sz="1000" dirty="0">
                          <a:effectLst/>
                          <a:latin typeface="Letter-join Basic 40" panose="02000505000000020003" pitchFamily="50" charset="0"/>
                        </a:rPr>
                        <a:t>Why do Christians call the day Jesus died ‘Good Friday?’</a:t>
                      </a:r>
                    </a:p>
                    <a:p>
                      <a:pPr>
                        <a:lnSpc>
                          <a:spcPct val="107000"/>
                        </a:lnSpc>
                        <a:spcAft>
                          <a:spcPts val="0"/>
                        </a:spcAft>
                      </a:pPr>
                      <a:r>
                        <a:rPr lang="en-GB" sz="1000" dirty="0">
                          <a:effectLst/>
                          <a:latin typeface="Letter-join Basic 40" panose="02000505000000020003" pitchFamily="50" charset="0"/>
                        </a:rPr>
                        <a:t> </a:t>
                      </a:r>
                      <a:endParaRPr lang="en-GB" sz="1000" dirty="0">
                        <a:effectLst/>
                        <a:latin typeface="Letter-join Basic 40" panose="02000505000000020003" pitchFamily="50" charset="0"/>
                        <a:ea typeface="Calibri" panose="020F0502020204030204" pitchFamily="34" charset="0"/>
                        <a:cs typeface="Times New Roman" panose="02020603050405020304" pitchFamily="18" charset="0"/>
                      </a:endParaRPr>
                    </a:p>
                  </a:txBody>
                  <a:tcPr marL="41729" marR="41729" marT="0" marB="0"/>
                </a:tc>
                <a:tc>
                  <a:txBody>
                    <a:bodyPr/>
                    <a:lstStyle/>
                    <a:p>
                      <a:pPr>
                        <a:lnSpc>
                          <a:spcPct val="107000"/>
                        </a:lnSpc>
                        <a:spcAft>
                          <a:spcPts val="0"/>
                        </a:spcAft>
                      </a:pPr>
                      <a:r>
                        <a:rPr lang="en-GB" sz="1000" dirty="0">
                          <a:effectLst/>
                          <a:latin typeface="Letter-join Basic 40" panose="02000505000000020003" pitchFamily="50" charset="0"/>
                        </a:rPr>
                        <a:t>What is the ‘Trinity’ and why is it an important idea to Christians?	 </a:t>
                      </a:r>
                    </a:p>
                    <a:p>
                      <a:pPr>
                        <a:lnSpc>
                          <a:spcPct val="107000"/>
                        </a:lnSpc>
                        <a:spcAft>
                          <a:spcPts val="0"/>
                        </a:spcAft>
                      </a:pPr>
                      <a:r>
                        <a:rPr lang="en-GB" sz="1000" dirty="0">
                          <a:effectLst/>
                          <a:latin typeface="Letter-join Basic 40" panose="02000505000000020003" pitchFamily="50" charset="0"/>
                        </a:rPr>
                        <a:t>What is it like to be Sikh in Sandwell? Beliefs and ways of living.</a:t>
                      </a:r>
                      <a:endParaRPr lang="en-GB" sz="1000" dirty="0">
                        <a:effectLst/>
                        <a:latin typeface="Letter-join Basic 40" panose="02000505000000020003" pitchFamily="50" charset="0"/>
                        <a:ea typeface="Calibri" panose="020F0502020204030204" pitchFamily="34" charset="0"/>
                        <a:cs typeface="Times New Roman" panose="02020603050405020304" pitchFamily="18" charset="0"/>
                      </a:endParaRPr>
                    </a:p>
                  </a:txBody>
                  <a:tcPr marL="41729" marR="41729" marT="0" marB="0"/>
                </a:tc>
                <a:extLst>
                  <a:ext uri="{0D108BD9-81ED-4DB2-BD59-A6C34878D82A}">
                    <a16:rowId xmlns:a16="http://schemas.microsoft.com/office/drawing/2014/main" val="1234131660"/>
                  </a:ext>
                </a:extLst>
              </a:tr>
              <a:tr h="320459">
                <a:tc gridSpan="2" vMerge="1">
                  <a:txBody>
                    <a:bodyPr/>
                    <a:lstStyle/>
                    <a:p>
                      <a:endParaRPr lang="en-GB"/>
                    </a:p>
                  </a:txBody>
                  <a:tcPr/>
                </a:tc>
                <a:tc hMerge="1" vMerge="1">
                  <a:txBody>
                    <a:bodyPr/>
                    <a:lstStyle/>
                    <a:p>
                      <a:endParaRPr lang="en-GB"/>
                    </a:p>
                  </a:txBody>
                  <a:tcPr/>
                </a:tc>
                <a:tc gridSpan="3">
                  <a:txBody>
                    <a:bodyPr/>
                    <a:lstStyle/>
                    <a:p>
                      <a:pPr>
                        <a:lnSpc>
                          <a:spcPct val="107000"/>
                        </a:lnSpc>
                        <a:spcAft>
                          <a:spcPts val="0"/>
                        </a:spcAft>
                      </a:pPr>
                      <a:r>
                        <a:rPr lang="en-GB" sz="1000" dirty="0">
                          <a:effectLst/>
                          <a:latin typeface="Letter-join Basic 40" panose="02000505000000020003" pitchFamily="50" charset="0"/>
                        </a:rPr>
                        <a:t>Statutory subject in all year groups.</a:t>
                      </a:r>
                    </a:p>
                    <a:p>
                      <a:pPr>
                        <a:lnSpc>
                          <a:spcPct val="107000"/>
                        </a:lnSpc>
                        <a:spcAft>
                          <a:spcPts val="0"/>
                        </a:spcAft>
                      </a:pPr>
                      <a:r>
                        <a:rPr lang="en-GB" sz="1000" dirty="0">
                          <a:effectLst/>
                          <a:latin typeface="Letter-join Basic 40" panose="02000505000000020003" pitchFamily="50" charset="0"/>
                        </a:rPr>
                        <a:t>Curriculum based on Sandwell Agreed Syllabus and Understanding Christianly resources.</a:t>
                      </a:r>
                      <a:endParaRPr lang="en-GB" sz="1000" dirty="0">
                        <a:effectLst/>
                        <a:latin typeface="Letter-join Basic 40" panose="02000505000000020003" pitchFamily="50" charset="0"/>
                        <a:ea typeface="Calibri" panose="020F0502020204030204" pitchFamily="34" charset="0"/>
                        <a:cs typeface="Times New Roman" panose="02020603050405020304" pitchFamily="18" charset="0"/>
                      </a:endParaRPr>
                    </a:p>
                  </a:txBody>
                  <a:tcPr marL="41729" marR="41729" marT="0" marB="0"/>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764381413"/>
                  </a:ext>
                </a:extLst>
              </a:tr>
            </a:tbl>
          </a:graphicData>
        </a:graphic>
      </p:graphicFrame>
    </p:spTree>
    <p:extLst>
      <p:ext uri="{BB962C8B-B14F-4D97-AF65-F5344CB8AC3E}">
        <p14:creationId xmlns:p14="http://schemas.microsoft.com/office/powerpoint/2010/main" val="20657282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2341" y="2985313"/>
            <a:ext cx="10515600" cy="1325563"/>
          </a:xfrm>
        </p:spPr>
        <p:txBody>
          <a:bodyPr/>
          <a:lstStyle/>
          <a:p>
            <a:pPr algn="ctr"/>
            <a:r>
              <a:rPr lang="en-GB" dirty="0">
                <a:latin typeface="Letter-join Basic 40" panose="02000505000000020003" pitchFamily="50" charset="0"/>
              </a:rPr>
              <a:t>Thank you for attending today!</a:t>
            </a:r>
            <a:br>
              <a:rPr lang="en-GB" dirty="0">
                <a:latin typeface="Letter-join Basic 40" panose="02000505000000020003" pitchFamily="50" charset="0"/>
              </a:rPr>
            </a:br>
            <a:r>
              <a:rPr lang="en-GB">
                <a:latin typeface="Letter-join Basic 40" panose="02000505000000020003" pitchFamily="50" charset="0"/>
              </a:rPr>
              <a:t>Any questions?</a:t>
            </a:r>
            <a:endParaRPr lang="en-GB" dirty="0">
              <a:latin typeface="Letter-join Basic 40" panose="02000505000000020003" pitchFamily="50"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72857" r="2979"/>
          <a:stretch/>
        </p:blipFill>
        <p:spPr>
          <a:xfrm>
            <a:off x="9302116" y="203988"/>
            <a:ext cx="2819400" cy="1889924"/>
          </a:xfrm>
          <a:prstGeom prst="rect">
            <a:avLst/>
          </a:prstGeom>
        </p:spPr>
      </p:pic>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34134" r="35968"/>
          <a:stretch/>
        </p:blipFill>
        <p:spPr>
          <a:xfrm>
            <a:off x="4127813" y="140616"/>
            <a:ext cx="3495676" cy="1889924"/>
          </a:xfrm>
          <a:prstGeom prst="rect">
            <a:avLst/>
          </a:prstGeom>
        </p:spPr>
      </p:pic>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5429" r="74571"/>
          <a:stretch/>
        </p:blipFill>
        <p:spPr>
          <a:xfrm>
            <a:off x="115560" y="79074"/>
            <a:ext cx="2333626" cy="1889924"/>
          </a:xfrm>
          <a:prstGeom prst="rect">
            <a:avLst/>
          </a:prstGeom>
        </p:spPr>
      </p:pic>
      <p:pic>
        <p:nvPicPr>
          <p:cNvPr id="6" name="Picture 5"/>
          <p:cNvPicPr>
            <a:picLocks noChangeAspect="1"/>
          </p:cNvPicPr>
          <p:nvPr/>
        </p:nvPicPr>
        <p:blipFill>
          <a:blip r:embed="rId3"/>
          <a:stretch>
            <a:fillRect/>
          </a:stretch>
        </p:blipFill>
        <p:spPr>
          <a:xfrm>
            <a:off x="115560" y="5452105"/>
            <a:ext cx="11889162" cy="1405895"/>
          </a:xfrm>
          <a:prstGeom prst="rect">
            <a:avLst/>
          </a:prstGeom>
        </p:spPr>
      </p:pic>
    </p:spTree>
    <p:extLst>
      <p:ext uri="{BB962C8B-B14F-4D97-AF65-F5344CB8AC3E}">
        <p14:creationId xmlns:p14="http://schemas.microsoft.com/office/powerpoint/2010/main" val="195705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600" b="1" dirty="0">
                <a:solidFill>
                  <a:schemeClr val="bg1"/>
                </a:solidFill>
                <a:latin typeface="Letter-join Basic 40" panose="02000505000000020003" pitchFamily="50" charset="0"/>
              </a:rPr>
              <a:t>Your Phase Team</a:t>
            </a:r>
          </a:p>
        </p:txBody>
      </p:sp>
      <p:sp>
        <p:nvSpPr>
          <p:cNvPr id="4" name="TextBox 3"/>
          <p:cNvSpPr txBox="1"/>
          <p:nvPr/>
        </p:nvSpPr>
        <p:spPr>
          <a:xfrm>
            <a:off x="966649" y="1739701"/>
            <a:ext cx="4754881" cy="2400657"/>
          </a:xfrm>
          <a:prstGeom prst="rect">
            <a:avLst/>
          </a:prstGeom>
          <a:noFill/>
        </p:spPr>
        <p:txBody>
          <a:bodyPr wrap="square" rtlCol="0">
            <a:spAutoFit/>
          </a:bodyPr>
          <a:lstStyle/>
          <a:p>
            <a:r>
              <a:rPr lang="en-GB" sz="2400" b="1" u="sng" dirty="0">
                <a:solidFill>
                  <a:schemeClr val="bg1"/>
                </a:solidFill>
                <a:latin typeface="Letter-join Basic 40" panose="02000505000000020003" pitchFamily="50" charset="0"/>
              </a:rPr>
              <a:t>Year 3</a:t>
            </a:r>
          </a:p>
          <a:p>
            <a:endParaRPr lang="en-GB" dirty="0">
              <a:solidFill>
                <a:schemeClr val="bg1"/>
              </a:solidFill>
              <a:latin typeface="Letter-join Basic 40" panose="02000505000000020003" pitchFamily="50" charset="0"/>
            </a:endParaRPr>
          </a:p>
          <a:p>
            <a:r>
              <a:rPr lang="en-GB" dirty="0">
                <a:solidFill>
                  <a:schemeClr val="bg1"/>
                </a:solidFill>
                <a:latin typeface="Letter-join Basic 40" panose="02000505000000020003" pitchFamily="50" charset="0"/>
              </a:rPr>
              <a:t>Miss Breen (3B)</a:t>
            </a:r>
          </a:p>
          <a:p>
            <a:r>
              <a:rPr lang="en-GB">
                <a:solidFill>
                  <a:schemeClr val="bg1"/>
                </a:solidFill>
                <a:latin typeface="Letter-join Basic 40" panose="02000505000000020003" pitchFamily="50" charset="0"/>
              </a:rPr>
              <a:t>Mrs Veal-Clarke (3VC)</a:t>
            </a:r>
            <a:endParaRPr lang="en-GB" dirty="0">
              <a:solidFill>
                <a:schemeClr val="bg1"/>
              </a:solidFill>
              <a:latin typeface="Letter-join Basic 40" panose="02000505000000020003" pitchFamily="50" charset="0"/>
            </a:endParaRPr>
          </a:p>
          <a:p>
            <a:r>
              <a:rPr lang="en-GB" dirty="0">
                <a:solidFill>
                  <a:schemeClr val="bg1"/>
                </a:solidFill>
                <a:latin typeface="Letter-join Basic 40" panose="02000505000000020003" pitchFamily="50" charset="0"/>
              </a:rPr>
              <a:t>Mrs Paling </a:t>
            </a:r>
          </a:p>
          <a:p>
            <a:r>
              <a:rPr lang="en-GB" dirty="0">
                <a:solidFill>
                  <a:schemeClr val="bg1"/>
                </a:solidFill>
                <a:latin typeface="Letter-join Basic 40" panose="02000505000000020003" pitchFamily="50" charset="0"/>
              </a:rPr>
              <a:t>Mrs Truman </a:t>
            </a:r>
          </a:p>
          <a:p>
            <a:r>
              <a:rPr lang="en-GB" dirty="0">
                <a:solidFill>
                  <a:schemeClr val="bg1"/>
                </a:solidFill>
                <a:latin typeface="Letter-join Basic 40" panose="02000505000000020003" pitchFamily="50" charset="0"/>
              </a:rPr>
              <a:t>Mrs Melvin </a:t>
            </a:r>
          </a:p>
          <a:p>
            <a:endParaRPr lang="en-GB" dirty="0">
              <a:solidFill>
                <a:schemeClr val="bg1"/>
              </a:solidFill>
              <a:latin typeface="Letter-join Basic 40" panose="02000505000000020003" pitchFamily="50" charset="0"/>
            </a:endParaRPr>
          </a:p>
        </p:txBody>
      </p:sp>
      <p:sp>
        <p:nvSpPr>
          <p:cNvPr id="5" name="TextBox 4"/>
          <p:cNvSpPr txBox="1"/>
          <p:nvPr/>
        </p:nvSpPr>
        <p:spPr>
          <a:xfrm>
            <a:off x="6370320" y="1690688"/>
            <a:ext cx="4222823" cy="2123658"/>
          </a:xfrm>
          <a:prstGeom prst="rect">
            <a:avLst/>
          </a:prstGeom>
          <a:noFill/>
        </p:spPr>
        <p:txBody>
          <a:bodyPr wrap="none" rtlCol="0">
            <a:spAutoFit/>
          </a:bodyPr>
          <a:lstStyle/>
          <a:p>
            <a:r>
              <a:rPr lang="en-GB" sz="2400" b="1" u="sng" dirty="0">
                <a:solidFill>
                  <a:schemeClr val="bg1"/>
                </a:solidFill>
                <a:latin typeface="Letter-join Basic 40" panose="02000505000000020003" pitchFamily="50" charset="0"/>
              </a:rPr>
              <a:t>Year 4</a:t>
            </a:r>
          </a:p>
          <a:p>
            <a:endParaRPr lang="en-GB" dirty="0">
              <a:solidFill>
                <a:schemeClr val="bg1"/>
              </a:solidFill>
              <a:latin typeface="Letter-join Basic 40" panose="02000505000000020003" pitchFamily="50" charset="0"/>
            </a:endParaRPr>
          </a:p>
          <a:p>
            <a:r>
              <a:rPr lang="en-GB" dirty="0">
                <a:solidFill>
                  <a:schemeClr val="bg1"/>
                </a:solidFill>
                <a:latin typeface="Letter-join Basic 40" panose="02000505000000020003" pitchFamily="50" charset="0"/>
              </a:rPr>
              <a:t>Miss </a:t>
            </a:r>
            <a:r>
              <a:rPr lang="en-GB" dirty="0" err="1">
                <a:solidFill>
                  <a:schemeClr val="bg1"/>
                </a:solidFill>
                <a:latin typeface="Letter-join Basic 40" panose="02000505000000020003" pitchFamily="50" charset="0"/>
              </a:rPr>
              <a:t>Merryweather</a:t>
            </a:r>
            <a:r>
              <a:rPr lang="en-GB" dirty="0">
                <a:solidFill>
                  <a:schemeClr val="bg1"/>
                </a:solidFill>
                <a:latin typeface="Letter-join Basic 40" panose="02000505000000020003" pitchFamily="50" charset="0"/>
              </a:rPr>
              <a:t> (Phase Leader and 4M)</a:t>
            </a:r>
          </a:p>
          <a:p>
            <a:endParaRPr lang="en-GB" dirty="0">
              <a:solidFill>
                <a:schemeClr val="bg1"/>
              </a:solidFill>
              <a:latin typeface="Letter-join Basic 40" panose="02000505000000020003" pitchFamily="50" charset="0"/>
            </a:endParaRPr>
          </a:p>
          <a:p>
            <a:r>
              <a:rPr lang="en-GB" dirty="0">
                <a:solidFill>
                  <a:schemeClr val="bg1"/>
                </a:solidFill>
                <a:latin typeface="Letter-join Basic 40" panose="02000505000000020003" pitchFamily="50" charset="0"/>
              </a:rPr>
              <a:t>Mrs Savin</a:t>
            </a:r>
          </a:p>
          <a:p>
            <a:r>
              <a:rPr lang="en-GB" dirty="0">
                <a:solidFill>
                  <a:schemeClr val="bg1"/>
                </a:solidFill>
                <a:latin typeface="Letter-join Basic 40" panose="02000505000000020003" pitchFamily="50" charset="0"/>
              </a:rPr>
              <a:t>Mr Dawson</a:t>
            </a:r>
          </a:p>
          <a:p>
            <a:r>
              <a:rPr lang="en-GB" dirty="0">
                <a:solidFill>
                  <a:schemeClr val="bg1"/>
                </a:solidFill>
                <a:latin typeface="Letter-join Basic 40" panose="02000505000000020003" pitchFamily="50" charset="0"/>
              </a:rPr>
              <a:t>Mrs </a:t>
            </a:r>
            <a:r>
              <a:rPr lang="en-GB" dirty="0" err="1">
                <a:solidFill>
                  <a:schemeClr val="bg1"/>
                </a:solidFill>
                <a:latin typeface="Letter-join Basic 40" panose="02000505000000020003" pitchFamily="50" charset="0"/>
              </a:rPr>
              <a:t>Hargun</a:t>
            </a:r>
            <a:r>
              <a:rPr lang="en-GB" dirty="0">
                <a:solidFill>
                  <a:schemeClr val="bg1"/>
                </a:solidFill>
                <a:latin typeface="Letter-join Basic 40" panose="02000505000000020003" pitchFamily="50" charset="0"/>
              </a:rPr>
              <a:t> </a:t>
            </a:r>
          </a:p>
        </p:txBody>
      </p:sp>
      <p:sp>
        <p:nvSpPr>
          <p:cNvPr id="7" name="TextBox 6"/>
          <p:cNvSpPr txBox="1"/>
          <p:nvPr/>
        </p:nvSpPr>
        <p:spPr>
          <a:xfrm>
            <a:off x="920599" y="5063688"/>
            <a:ext cx="4670092" cy="1292662"/>
          </a:xfrm>
          <a:prstGeom prst="rect">
            <a:avLst/>
          </a:prstGeom>
          <a:noFill/>
        </p:spPr>
        <p:txBody>
          <a:bodyPr wrap="square" rtlCol="0">
            <a:spAutoFit/>
          </a:bodyPr>
          <a:lstStyle/>
          <a:p>
            <a:r>
              <a:rPr lang="en-GB" sz="2400" b="1" u="sng" dirty="0">
                <a:solidFill>
                  <a:schemeClr val="bg1"/>
                </a:solidFill>
                <a:latin typeface="Letter-join Basic 40" panose="02000505000000020003" pitchFamily="50" charset="0"/>
              </a:rPr>
              <a:t>PPA Cover</a:t>
            </a:r>
          </a:p>
          <a:p>
            <a:endParaRPr lang="en-GB" dirty="0">
              <a:solidFill>
                <a:schemeClr val="bg1"/>
              </a:solidFill>
              <a:latin typeface="Letter-join Basic 40" panose="02000505000000020003" pitchFamily="50" charset="0"/>
            </a:endParaRPr>
          </a:p>
          <a:p>
            <a:r>
              <a:rPr lang="en-GB" dirty="0">
                <a:solidFill>
                  <a:schemeClr val="bg1"/>
                </a:solidFill>
                <a:latin typeface="Letter-join Basic 40" panose="02000505000000020003" pitchFamily="50" charset="0"/>
              </a:rPr>
              <a:t>Mrs Hey</a:t>
            </a:r>
          </a:p>
          <a:p>
            <a:r>
              <a:rPr lang="en-GB" dirty="0">
                <a:solidFill>
                  <a:schemeClr val="bg1"/>
                </a:solidFill>
                <a:latin typeface="Letter-join Basic 40" panose="02000505000000020003" pitchFamily="50" charset="0"/>
              </a:rPr>
              <a:t>Miss Dale (Sports Coach) – PE on Wednesdays</a:t>
            </a:r>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72857" r="2979"/>
          <a:stretch/>
        </p:blipFill>
        <p:spPr>
          <a:xfrm>
            <a:off x="8936356" y="4691850"/>
            <a:ext cx="2819400" cy="1889924"/>
          </a:xfrm>
          <a:prstGeom prst="rect">
            <a:avLst/>
          </a:prstGeom>
        </p:spPr>
      </p:pic>
      <p:sp>
        <p:nvSpPr>
          <p:cNvPr id="10" name="Footer Placeholder 7"/>
          <p:cNvSpPr>
            <a:spLocks noGrp="1"/>
          </p:cNvSpPr>
          <p:nvPr>
            <p:ph type="ftr" sz="quarter" idx="11"/>
          </p:nvPr>
        </p:nvSpPr>
        <p:spPr>
          <a:xfrm>
            <a:off x="4002741" y="6356350"/>
            <a:ext cx="4114800" cy="365125"/>
          </a:xfrm>
        </p:spPr>
        <p:txBody>
          <a:bodyPr/>
          <a:lstStyle/>
          <a:p>
            <a:r>
              <a:rPr lang="en-GB" sz="2400" b="1" dirty="0">
                <a:solidFill>
                  <a:schemeClr val="bg1"/>
                </a:solidFill>
              </a:rPr>
              <a:t>Let us Love</a:t>
            </a:r>
          </a:p>
          <a:p>
            <a:r>
              <a:rPr lang="en-GB" sz="2400" b="1" dirty="0">
                <a:solidFill>
                  <a:schemeClr val="bg1"/>
                </a:solidFill>
              </a:rPr>
              <a:t>Let us Thrive</a:t>
            </a:r>
          </a:p>
        </p:txBody>
      </p:sp>
    </p:spTree>
    <p:extLst>
      <p:ext uri="{BB962C8B-B14F-4D97-AF65-F5344CB8AC3E}">
        <p14:creationId xmlns:p14="http://schemas.microsoft.com/office/powerpoint/2010/main" val="136435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6600" b="1" dirty="0">
                <a:solidFill>
                  <a:schemeClr val="bg1"/>
                </a:solidFill>
                <a:latin typeface="Letter-join Basic 40" panose="02000505000000020003" pitchFamily="50" charset="0"/>
              </a:rPr>
              <a:t>Our School Vision and Values</a:t>
            </a:r>
          </a:p>
        </p:txBody>
      </p:sp>
      <p:sp>
        <p:nvSpPr>
          <p:cNvPr id="11" name="Footer Placeholder 7"/>
          <p:cNvSpPr>
            <a:spLocks noGrp="1"/>
          </p:cNvSpPr>
          <p:nvPr>
            <p:ph type="ftr" sz="quarter" idx="11"/>
          </p:nvPr>
        </p:nvSpPr>
        <p:spPr>
          <a:xfrm>
            <a:off x="4002741" y="6356350"/>
            <a:ext cx="4114800" cy="365125"/>
          </a:xfrm>
        </p:spPr>
        <p:txBody>
          <a:bodyPr/>
          <a:lstStyle/>
          <a:p>
            <a:r>
              <a:rPr lang="en-GB" sz="2400" b="1" dirty="0">
                <a:solidFill>
                  <a:schemeClr val="bg1"/>
                </a:solidFill>
              </a:rPr>
              <a:t>Let us Love</a:t>
            </a:r>
          </a:p>
          <a:p>
            <a:r>
              <a:rPr lang="en-GB" sz="2400" b="1" dirty="0">
                <a:solidFill>
                  <a:schemeClr val="bg1"/>
                </a:solidFill>
              </a:rPr>
              <a:t>Let us Thrive</a:t>
            </a:r>
          </a:p>
        </p:txBody>
      </p:sp>
      <p:pic>
        <p:nvPicPr>
          <p:cNvPr id="7" name="Picture 6"/>
          <p:cNvPicPr>
            <a:picLocks noChangeAspect="1"/>
          </p:cNvPicPr>
          <p:nvPr/>
        </p:nvPicPr>
        <p:blipFill rotWithShape="1">
          <a:blip r:embed="rId2"/>
          <a:srcRect l="72613"/>
          <a:stretch/>
        </p:blipFill>
        <p:spPr>
          <a:xfrm>
            <a:off x="4464462" y="5483451"/>
            <a:ext cx="3191358" cy="1377920"/>
          </a:xfrm>
          <a:prstGeom prst="rect">
            <a:avLst/>
          </a:prstGeom>
        </p:spPr>
      </p:pic>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72857" r="2979"/>
          <a:stretch/>
        </p:blipFill>
        <p:spPr>
          <a:xfrm>
            <a:off x="9411720" y="4966906"/>
            <a:ext cx="2708635" cy="1815675"/>
          </a:xfrm>
          <a:prstGeom prst="rect">
            <a:avLst/>
          </a:prstGeom>
        </p:spPr>
      </p:pic>
      <p:sp>
        <p:nvSpPr>
          <p:cNvPr id="4" name="TextBox 3"/>
          <p:cNvSpPr txBox="1"/>
          <p:nvPr/>
        </p:nvSpPr>
        <p:spPr>
          <a:xfrm>
            <a:off x="461682" y="1897875"/>
            <a:ext cx="11268635" cy="3170099"/>
          </a:xfrm>
          <a:prstGeom prst="rect">
            <a:avLst/>
          </a:prstGeom>
          <a:noFill/>
        </p:spPr>
        <p:txBody>
          <a:bodyPr wrap="square" lIns="91440" tIns="45720" rIns="91440" bIns="45720" rtlCol="0" anchor="t">
            <a:spAutoFit/>
          </a:bodyPr>
          <a:lstStyle/>
          <a:p>
            <a:r>
              <a:rPr lang="en-GB" sz="2400" dirty="0">
                <a:solidFill>
                  <a:schemeClr val="bg1"/>
                </a:solidFill>
                <a:latin typeface="Letter-join Basic 40" panose="02000505000000020003" pitchFamily="50" charset="0"/>
              </a:rPr>
              <a:t>Children are at the centre of everything that we do. This is underpinned by our vision of </a:t>
            </a:r>
            <a:r>
              <a:rPr lang="en-GB" sz="3200" dirty="0">
                <a:solidFill>
                  <a:schemeClr val="bg1"/>
                </a:solidFill>
                <a:latin typeface="Letter-join Basic 40" panose="02000505000000020003" pitchFamily="50" charset="0"/>
              </a:rPr>
              <a:t>'Let us love...Let us thrive' </a:t>
            </a:r>
          </a:p>
          <a:p>
            <a:r>
              <a:rPr lang="en-GB" sz="2400" dirty="0">
                <a:solidFill>
                  <a:schemeClr val="bg1"/>
                </a:solidFill>
                <a:latin typeface="Letter-join Basic 40" panose="02000505000000020003" pitchFamily="50" charset="0"/>
              </a:rPr>
              <a:t>and core values of </a:t>
            </a:r>
            <a:r>
              <a:rPr lang="en-GB" sz="2400" b="1" dirty="0">
                <a:solidFill>
                  <a:schemeClr val="bg1"/>
                </a:solidFill>
                <a:latin typeface="Letter-join Basic 40" panose="02000505000000020003" pitchFamily="50" charset="0"/>
              </a:rPr>
              <a:t>love, friendship, respect, endurance, honesty, peace</a:t>
            </a:r>
            <a:r>
              <a:rPr lang="en-GB" sz="2400" dirty="0">
                <a:solidFill>
                  <a:schemeClr val="bg1"/>
                </a:solidFill>
                <a:latin typeface="Letter-join Basic 40" panose="02000505000000020003" pitchFamily="50" charset="0"/>
              </a:rPr>
              <a:t>. </a:t>
            </a:r>
          </a:p>
          <a:p>
            <a:endParaRPr lang="en-GB" sz="2400" dirty="0">
              <a:solidFill>
                <a:schemeClr val="bg1"/>
              </a:solidFill>
              <a:latin typeface="Letter-join Basic 40" panose="02000505000000020003" pitchFamily="50" charset="0"/>
            </a:endParaRPr>
          </a:p>
          <a:p>
            <a:r>
              <a:rPr lang="en-GB" sz="2400" b="1" u="sng" dirty="0">
                <a:solidFill>
                  <a:schemeClr val="bg1"/>
                </a:solidFill>
                <a:latin typeface="Letter-join Basic 40" panose="02000505000000020003" pitchFamily="50" charset="0"/>
                <a:cs typeface="Calibri"/>
              </a:rPr>
              <a:t>Curriculum Drivers</a:t>
            </a:r>
            <a:endParaRPr lang="en-GB" sz="2400" b="1" u="sng" dirty="0">
              <a:solidFill>
                <a:schemeClr val="bg1"/>
              </a:solidFill>
              <a:latin typeface="Letter-join Basic 40" panose="02000505000000020003" pitchFamily="50" charset="0"/>
            </a:endParaRPr>
          </a:p>
          <a:p>
            <a:r>
              <a:rPr lang="en-GB" sz="2400" dirty="0">
                <a:solidFill>
                  <a:schemeClr val="bg1"/>
                </a:solidFill>
                <a:latin typeface="Letter-join Basic 40" panose="02000505000000020003" pitchFamily="50" charset="0"/>
              </a:rPr>
              <a:t>We have high expectations and aspirations for all children and we want them to be </a:t>
            </a:r>
            <a:r>
              <a:rPr lang="en-GB" sz="2400" b="1" dirty="0">
                <a:solidFill>
                  <a:schemeClr val="bg1"/>
                </a:solidFill>
                <a:latin typeface="Letter-join Basic 40" panose="02000505000000020003" pitchFamily="50" charset="0"/>
              </a:rPr>
              <a:t>brave, responsible, independent, communicators </a:t>
            </a:r>
            <a:r>
              <a:rPr lang="en-GB" sz="2400" dirty="0">
                <a:solidFill>
                  <a:schemeClr val="bg1"/>
                </a:solidFill>
                <a:latin typeface="Letter-join Basic 40" panose="02000505000000020003" pitchFamily="50" charset="0"/>
              </a:rPr>
              <a:t>who are </a:t>
            </a:r>
            <a:r>
              <a:rPr lang="en-GB" sz="2400" b="1" dirty="0">
                <a:solidFill>
                  <a:schemeClr val="bg1"/>
                </a:solidFill>
                <a:latin typeface="Letter-join Basic 40" panose="02000505000000020003" pitchFamily="50" charset="0"/>
              </a:rPr>
              <a:t>knowledgeable</a:t>
            </a:r>
            <a:r>
              <a:rPr lang="en-GB" sz="2400" dirty="0">
                <a:solidFill>
                  <a:schemeClr val="bg1"/>
                </a:solidFill>
                <a:latin typeface="Letter-join Basic 40" panose="02000505000000020003" pitchFamily="50" charset="0"/>
              </a:rPr>
              <a:t> and </a:t>
            </a:r>
            <a:r>
              <a:rPr lang="en-GB" sz="2400" b="1" dirty="0">
                <a:solidFill>
                  <a:schemeClr val="bg1"/>
                </a:solidFill>
                <a:latin typeface="Letter-join Basic 40" panose="02000505000000020003" pitchFamily="50" charset="0"/>
              </a:rPr>
              <a:t>self-motivated </a:t>
            </a:r>
            <a:r>
              <a:rPr lang="en-GB" sz="2400" dirty="0">
                <a:solidFill>
                  <a:schemeClr val="bg1"/>
                </a:solidFill>
                <a:latin typeface="Letter-join Basic 40" panose="02000505000000020003" pitchFamily="50" charset="0"/>
              </a:rPr>
              <a:t>by the time they leave St James.</a:t>
            </a:r>
            <a:endParaRPr lang="en-GB" sz="2400" dirty="0">
              <a:solidFill>
                <a:schemeClr val="bg1"/>
              </a:solidFill>
              <a:latin typeface="Letter-join Basic 40" panose="02000505000000020003" pitchFamily="50" charset="0"/>
              <a:cs typeface="Calibri"/>
            </a:endParaRPr>
          </a:p>
        </p:txBody>
      </p:sp>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5429" r="74571"/>
          <a:stretch/>
        </p:blipFill>
        <p:spPr>
          <a:xfrm>
            <a:off x="169931" y="5004077"/>
            <a:ext cx="2194236" cy="1778412"/>
          </a:xfrm>
          <a:prstGeom prst="rect">
            <a:avLst/>
          </a:prstGeom>
        </p:spPr>
      </p:pic>
    </p:spTree>
    <p:extLst>
      <p:ext uri="{BB962C8B-B14F-4D97-AF65-F5344CB8AC3E}">
        <p14:creationId xmlns:p14="http://schemas.microsoft.com/office/powerpoint/2010/main" val="10983211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3103" y="147411"/>
            <a:ext cx="10515600" cy="1325563"/>
          </a:xfrm>
        </p:spPr>
        <p:txBody>
          <a:bodyPr>
            <a:normAutofit/>
          </a:bodyPr>
          <a:lstStyle/>
          <a:p>
            <a:r>
              <a:rPr lang="en-GB" sz="6600" b="1" dirty="0">
                <a:solidFill>
                  <a:schemeClr val="bg1"/>
                </a:solidFill>
                <a:latin typeface="Letter-join Basic 40" panose="02000505000000020003" pitchFamily="50" charset="0"/>
              </a:rPr>
              <a:t>Our School Prayer</a:t>
            </a:r>
          </a:p>
        </p:txBody>
      </p:sp>
      <p:sp>
        <p:nvSpPr>
          <p:cNvPr id="11" name="Footer Placeholder 7"/>
          <p:cNvSpPr>
            <a:spLocks noGrp="1"/>
          </p:cNvSpPr>
          <p:nvPr>
            <p:ph type="ftr" sz="quarter" idx="11"/>
          </p:nvPr>
        </p:nvSpPr>
        <p:spPr>
          <a:xfrm>
            <a:off x="4002741" y="6356350"/>
            <a:ext cx="4114800" cy="365125"/>
          </a:xfrm>
        </p:spPr>
        <p:txBody>
          <a:bodyPr/>
          <a:lstStyle/>
          <a:p>
            <a:r>
              <a:rPr lang="en-GB" sz="2400" b="1" dirty="0">
                <a:solidFill>
                  <a:schemeClr val="bg1"/>
                </a:solidFill>
              </a:rPr>
              <a:t>Let us Love</a:t>
            </a:r>
          </a:p>
          <a:p>
            <a:r>
              <a:rPr lang="en-GB" sz="2400" b="1" dirty="0">
                <a:solidFill>
                  <a:schemeClr val="bg1"/>
                </a:solidFill>
              </a:rPr>
              <a:t>Let us Thrive</a:t>
            </a:r>
          </a:p>
        </p:txBody>
      </p:sp>
      <p:sp>
        <p:nvSpPr>
          <p:cNvPr id="3" name="TextBox 2"/>
          <p:cNvSpPr txBox="1"/>
          <p:nvPr/>
        </p:nvSpPr>
        <p:spPr>
          <a:xfrm>
            <a:off x="461861" y="1576252"/>
            <a:ext cx="11851962" cy="3785652"/>
          </a:xfrm>
          <a:prstGeom prst="rect">
            <a:avLst/>
          </a:prstGeom>
          <a:noFill/>
        </p:spPr>
        <p:txBody>
          <a:bodyPr wrap="none" rtlCol="0">
            <a:spAutoFit/>
          </a:bodyPr>
          <a:lstStyle/>
          <a:p>
            <a:endParaRPr lang="en-GB" sz="2000" dirty="0">
              <a:solidFill>
                <a:schemeClr val="bg1"/>
              </a:solidFill>
              <a:latin typeface="Letter-join Basic 40" panose="02000505000000020003" pitchFamily="50" charset="0"/>
            </a:endParaRPr>
          </a:p>
          <a:p>
            <a:r>
              <a:rPr lang="en-GB" sz="2000" dirty="0">
                <a:solidFill>
                  <a:schemeClr val="bg1"/>
                </a:solidFill>
                <a:latin typeface="Letter-join Basic 40" panose="02000505000000020003" pitchFamily="50" charset="0"/>
              </a:rPr>
              <a:t>Our school prayer states…</a:t>
            </a:r>
          </a:p>
          <a:p>
            <a:endParaRPr lang="en-GB" sz="2000" dirty="0">
              <a:solidFill>
                <a:schemeClr val="bg1"/>
              </a:solidFill>
              <a:latin typeface="Letter-join Basic 40" panose="02000505000000020003" pitchFamily="50" charset="0"/>
            </a:endParaRPr>
          </a:p>
          <a:p>
            <a:pPr algn="ctr"/>
            <a:r>
              <a:rPr lang="en-GB" sz="2000" i="1" dirty="0">
                <a:solidFill>
                  <a:schemeClr val="bg1"/>
                </a:solidFill>
                <a:latin typeface="Letter-join Basic 40" panose="02000505000000020003" pitchFamily="50" charset="0"/>
              </a:rPr>
              <a:t>Let us love and let us care.</a:t>
            </a:r>
          </a:p>
          <a:p>
            <a:pPr algn="ctr"/>
            <a:r>
              <a:rPr lang="en-GB" sz="2000" i="1" dirty="0">
                <a:solidFill>
                  <a:schemeClr val="bg1"/>
                </a:solidFill>
                <a:latin typeface="Letter-join Basic 40" panose="02000505000000020003" pitchFamily="50" charset="0"/>
              </a:rPr>
              <a:t>Let our community spirit thrive.</a:t>
            </a:r>
          </a:p>
          <a:p>
            <a:pPr algn="ctr"/>
            <a:r>
              <a:rPr lang="en-GB" sz="2000" i="1" dirty="0">
                <a:solidFill>
                  <a:schemeClr val="bg1"/>
                </a:solidFill>
                <a:latin typeface="Letter-join Basic 40" panose="02000505000000020003" pitchFamily="50" charset="0"/>
              </a:rPr>
              <a:t>With love for God and love for other people.</a:t>
            </a:r>
          </a:p>
          <a:p>
            <a:pPr algn="ctr"/>
            <a:r>
              <a:rPr lang="en-GB" sz="2000" i="1" dirty="0">
                <a:solidFill>
                  <a:schemeClr val="bg1"/>
                </a:solidFill>
                <a:latin typeface="Letter-join Basic 40" panose="02000505000000020003" pitchFamily="50" charset="0"/>
              </a:rPr>
              <a:t>Let all our hearts come together to make our school the best it can be.</a:t>
            </a:r>
          </a:p>
          <a:p>
            <a:endParaRPr lang="en-GB" sz="2000" dirty="0">
              <a:solidFill>
                <a:schemeClr val="bg1"/>
              </a:solidFill>
              <a:latin typeface="Letter-join Basic 40" panose="02000505000000020003" pitchFamily="50" charset="0"/>
            </a:endParaRPr>
          </a:p>
          <a:p>
            <a:r>
              <a:rPr lang="en-GB" sz="2000" dirty="0">
                <a:solidFill>
                  <a:schemeClr val="bg1"/>
                </a:solidFill>
                <a:latin typeface="Letter-join Basic 40" panose="02000505000000020003" pitchFamily="50" charset="0"/>
              </a:rPr>
              <a:t>This school prayer was written by a former pupil many years ago but is still relevant today as we provide </a:t>
            </a:r>
          </a:p>
          <a:p>
            <a:r>
              <a:rPr lang="en-GB" sz="2000" dirty="0">
                <a:solidFill>
                  <a:schemeClr val="bg1"/>
                </a:solidFill>
                <a:latin typeface="Letter-join Basic 40" panose="02000505000000020003" pitchFamily="50" charset="0"/>
              </a:rPr>
              <a:t>a school where our young people can learn, care and love. We have a desire to create an environment </a:t>
            </a:r>
          </a:p>
          <a:p>
            <a:r>
              <a:rPr lang="en-GB" sz="2000" dirty="0">
                <a:solidFill>
                  <a:schemeClr val="bg1"/>
                </a:solidFill>
                <a:latin typeface="Letter-join Basic 40" panose="02000505000000020003" pitchFamily="50" charset="0"/>
              </a:rPr>
              <a:t>where our school values of FRIENDSHIP, RESPECT, ENDURANCE, HONESTY and PEACE surrounded by LOVE, </a:t>
            </a:r>
          </a:p>
          <a:p>
            <a:r>
              <a:rPr lang="en-GB" sz="2000" dirty="0">
                <a:solidFill>
                  <a:schemeClr val="bg1"/>
                </a:solidFill>
                <a:latin typeface="Letter-join Basic 40" panose="02000505000000020003" pitchFamily="50" charset="0"/>
              </a:rPr>
              <a:t>are an outward sign of our school vision.</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5429" r="74571"/>
          <a:stretch/>
        </p:blipFill>
        <p:spPr>
          <a:xfrm>
            <a:off x="9775337" y="387070"/>
            <a:ext cx="1954802" cy="1583127"/>
          </a:xfrm>
          <a:prstGeom prst="rect">
            <a:avLst/>
          </a:prstGeom>
        </p:spPr>
      </p:pic>
    </p:spTree>
    <p:extLst>
      <p:ext uri="{BB962C8B-B14F-4D97-AF65-F5344CB8AC3E}">
        <p14:creationId xmlns:p14="http://schemas.microsoft.com/office/powerpoint/2010/main" val="3786028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600" b="1" dirty="0">
                <a:solidFill>
                  <a:schemeClr val="bg1"/>
                </a:solidFill>
                <a:latin typeface="Letter-join Basic 40" panose="02000505000000020003" pitchFamily="50" charset="0"/>
              </a:rPr>
              <a:t>Our School Aims</a:t>
            </a:r>
          </a:p>
        </p:txBody>
      </p:sp>
      <p:sp>
        <p:nvSpPr>
          <p:cNvPr id="11" name="Footer Placeholder 7"/>
          <p:cNvSpPr>
            <a:spLocks noGrp="1"/>
          </p:cNvSpPr>
          <p:nvPr>
            <p:ph type="ftr" sz="quarter" idx="11"/>
          </p:nvPr>
        </p:nvSpPr>
        <p:spPr>
          <a:xfrm>
            <a:off x="4002741" y="6356350"/>
            <a:ext cx="4114800" cy="365125"/>
          </a:xfrm>
        </p:spPr>
        <p:txBody>
          <a:bodyPr/>
          <a:lstStyle/>
          <a:p>
            <a:r>
              <a:rPr lang="en-GB" sz="2400" b="1" dirty="0">
                <a:solidFill>
                  <a:schemeClr val="bg1"/>
                </a:solidFill>
              </a:rPr>
              <a:t>Let us Love</a:t>
            </a:r>
          </a:p>
          <a:p>
            <a:r>
              <a:rPr lang="en-GB" sz="2400" b="1" dirty="0">
                <a:solidFill>
                  <a:schemeClr val="bg1"/>
                </a:solidFill>
              </a:rPr>
              <a:t>Let us Thrive</a:t>
            </a:r>
          </a:p>
        </p:txBody>
      </p:sp>
      <p:sp>
        <p:nvSpPr>
          <p:cNvPr id="3" name="TextBox 2"/>
          <p:cNvSpPr txBox="1"/>
          <p:nvPr/>
        </p:nvSpPr>
        <p:spPr>
          <a:xfrm>
            <a:off x="242305" y="1752977"/>
            <a:ext cx="11582399" cy="3970318"/>
          </a:xfrm>
          <a:prstGeom prst="rect">
            <a:avLst/>
          </a:prstGeom>
          <a:noFill/>
        </p:spPr>
        <p:txBody>
          <a:bodyPr wrap="square" rtlCol="0">
            <a:spAutoFit/>
          </a:bodyPr>
          <a:lstStyle/>
          <a:p>
            <a:pPr marL="285750" indent="-285750">
              <a:buFont typeface="Arial" panose="020B0604020202020204" pitchFamily="34" charset="0"/>
              <a:buChar char="•"/>
            </a:pPr>
            <a:r>
              <a:rPr lang="en-GB" dirty="0">
                <a:solidFill>
                  <a:schemeClr val="bg1"/>
                </a:solidFill>
                <a:latin typeface="Letter-join Basic 40" panose="02000505000000020003" pitchFamily="50" charset="0"/>
              </a:rPr>
              <a:t>Be a happy, welcoming and caring school where we recognise, affirm and develop the uniqueness of each individual.</a:t>
            </a:r>
          </a:p>
          <a:p>
            <a:pPr marL="285750" indent="-285750">
              <a:buFont typeface="Arial" panose="020B0604020202020204" pitchFamily="34" charset="0"/>
              <a:buChar char="•"/>
            </a:pPr>
            <a:r>
              <a:rPr lang="en-GB" dirty="0">
                <a:solidFill>
                  <a:schemeClr val="bg1"/>
                </a:solidFill>
                <a:latin typeface="Letter-join Basic 40" panose="02000505000000020003" pitchFamily="50" charset="0"/>
              </a:rPr>
              <a:t>Provide a safe, purposeful and stimulating learning environment where all children can flourish.</a:t>
            </a:r>
          </a:p>
          <a:p>
            <a:pPr marL="285750" indent="-285750">
              <a:buFont typeface="Arial" panose="020B0604020202020204" pitchFamily="34" charset="0"/>
              <a:buChar char="•"/>
            </a:pPr>
            <a:r>
              <a:rPr lang="en-GB" dirty="0">
                <a:solidFill>
                  <a:schemeClr val="bg1"/>
                </a:solidFill>
                <a:latin typeface="Letter-join Basic 40" panose="02000505000000020003" pitchFamily="50" charset="0"/>
              </a:rPr>
              <a:t>To value childhood as an intrinsic right of all children.</a:t>
            </a:r>
          </a:p>
          <a:p>
            <a:pPr marL="285750" indent="-285750">
              <a:buFont typeface="Arial" panose="020B0604020202020204" pitchFamily="34" charset="0"/>
              <a:buChar char="•"/>
            </a:pPr>
            <a:r>
              <a:rPr lang="en-GB" dirty="0">
                <a:solidFill>
                  <a:schemeClr val="bg1"/>
                </a:solidFill>
                <a:latin typeface="Letter-join Basic 40" panose="02000505000000020003" pitchFamily="50" charset="0"/>
              </a:rPr>
              <a:t>Enable every child to learn, grow and reach their full potential.</a:t>
            </a:r>
          </a:p>
          <a:p>
            <a:pPr marL="285750" indent="-285750">
              <a:buFont typeface="Arial" panose="020B0604020202020204" pitchFamily="34" charset="0"/>
              <a:buChar char="•"/>
            </a:pPr>
            <a:r>
              <a:rPr lang="en-GB" dirty="0">
                <a:solidFill>
                  <a:schemeClr val="bg1"/>
                </a:solidFill>
                <a:latin typeface="Letter-join Basic 40" panose="02000505000000020003" pitchFamily="50" charset="0"/>
              </a:rPr>
              <a:t>Help children develop high self-esteem, confidence and a strong sense of identity.</a:t>
            </a:r>
          </a:p>
          <a:p>
            <a:pPr marL="285750" indent="-285750">
              <a:buFont typeface="Arial" panose="020B0604020202020204" pitchFamily="34" charset="0"/>
              <a:buChar char="•"/>
            </a:pPr>
            <a:r>
              <a:rPr lang="en-GB" dirty="0">
                <a:solidFill>
                  <a:schemeClr val="bg1"/>
                </a:solidFill>
                <a:latin typeface="Letter-join Basic 40" panose="02000505000000020003" pitchFamily="50" charset="0"/>
              </a:rPr>
              <a:t>Inspire the children through an ambitious knowledge rich curriculum which supports children to be brave, </a:t>
            </a:r>
          </a:p>
          <a:p>
            <a:r>
              <a:rPr lang="en-GB" dirty="0">
                <a:solidFill>
                  <a:schemeClr val="bg1"/>
                </a:solidFill>
                <a:latin typeface="Letter-join Basic 40" panose="02000505000000020003" pitchFamily="50" charset="0"/>
              </a:rPr>
              <a:t>      responsible, independent, communicators who are knowledgeable and self-motivated.</a:t>
            </a:r>
          </a:p>
          <a:p>
            <a:pPr marL="285750" indent="-285750">
              <a:buFont typeface="Arial" panose="020B0604020202020204" pitchFamily="34" charset="0"/>
              <a:buChar char="•"/>
            </a:pPr>
            <a:r>
              <a:rPr lang="en-GB" dirty="0">
                <a:solidFill>
                  <a:schemeClr val="bg1"/>
                </a:solidFill>
                <a:latin typeface="Letter-join Basic 40" panose="02000505000000020003" pitchFamily="50" charset="0"/>
              </a:rPr>
              <a:t>Foster a desire for learning and high achievement in a changing and challenging world.</a:t>
            </a:r>
          </a:p>
          <a:p>
            <a:pPr marL="285750" indent="-285750">
              <a:buFont typeface="Arial" panose="020B0604020202020204" pitchFamily="34" charset="0"/>
              <a:buChar char="•"/>
            </a:pPr>
            <a:r>
              <a:rPr lang="en-GB" dirty="0">
                <a:solidFill>
                  <a:schemeClr val="bg1"/>
                </a:solidFill>
                <a:latin typeface="Letter-join Basic 40" panose="02000505000000020003" pitchFamily="50" charset="0"/>
              </a:rPr>
              <a:t>Teach Christian values to children, inviting them to build their own lives upon them.</a:t>
            </a:r>
          </a:p>
          <a:p>
            <a:pPr marL="285750" indent="-285750">
              <a:buFont typeface="Arial" panose="020B0604020202020204" pitchFamily="34" charset="0"/>
              <a:buChar char="•"/>
            </a:pPr>
            <a:r>
              <a:rPr lang="en-GB" dirty="0">
                <a:solidFill>
                  <a:schemeClr val="bg1"/>
                </a:solidFill>
                <a:latin typeface="Letter-join Basic 40" panose="02000505000000020003" pitchFamily="50" charset="0"/>
              </a:rPr>
              <a:t>Work together as a hardworking, dedicated and enthusiastic community, where all contributions are valued.</a:t>
            </a:r>
          </a:p>
          <a:p>
            <a:pPr marL="285750" indent="-285750">
              <a:buFont typeface="Arial" panose="020B0604020202020204" pitchFamily="34" charset="0"/>
              <a:buChar char="•"/>
            </a:pPr>
            <a:r>
              <a:rPr lang="en-GB" dirty="0">
                <a:solidFill>
                  <a:schemeClr val="bg1"/>
                </a:solidFill>
                <a:latin typeface="Letter-join Basic 40" panose="02000505000000020003" pitchFamily="50" charset="0"/>
              </a:rPr>
              <a:t>Recognise and value parents as the first educators of their children, fostering positive relationships and strong </a:t>
            </a:r>
          </a:p>
          <a:p>
            <a:r>
              <a:rPr lang="en-GB" dirty="0">
                <a:solidFill>
                  <a:schemeClr val="bg1"/>
                </a:solidFill>
                <a:latin typeface="Letter-join Basic 40" panose="02000505000000020003" pitchFamily="50" charset="0"/>
              </a:rPr>
              <a:t>     working partnerships between the school, parents, and all those responsible for the children’s welfare and education.</a:t>
            </a:r>
          </a:p>
          <a:p>
            <a:pPr marL="285750" indent="-285750">
              <a:buFont typeface="Arial" panose="020B0604020202020204" pitchFamily="34" charset="0"/>
              <a:buChar char="•"/>
            </a:pPr>
            <a:r>
              <a:rPr lang="en-GB" dirty="0">
                <a:solidFill>
                  <a:schemeClr val="bg1"/>
                </a:solidFill>
                <a:latin typeface="Letter-join Basic 40" panose="02000505000000020003" pitchFamily="50" charset="0"/>
              </a:rPr>
              <a:t>Teach the children to value and celebrate diversity within the school and beyond.</a:t>
            </a:r>
          </a:p>
          <a:p>
            <a:pPr marL="285750" indent="-285750">
              <a:buFont typeface="Arial" panose="020B0604020202020204" pitchFamily="34" charset="0"/>
              <a:buChar char="•"/>
            </a:pPr>
            <a:r>
              <a:rPr lang="en-GB" dirty="0">
                <a:solidFill>
                  <a:schemeClr val="bg1"/>
                </a:solidFill>
                <a:latin typeface="Letter-join Basic 40" panose="02000505000000020003" pitchFamily="50" charset="0"/>
              </a:rPr>
              <a:t>Help the children develop respect and responsibility for themselves, for others, and the world in which they live.</a:t>
            </a: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34134" r="35968"/>
          <a:stretch/>
        </p:blipFill>
        <p:spPr>
          <a:xfrm>
            <a:off x="8412480" y="162764"/>
            <a:ext cx="2941320" cy="1590213"/>
          </a:xfrm>
          <a:prstGeom prst="rect">
            <a:avLst/>
          </a:prstGeom>
        </p:spPr>
      </p:pic>
    </p:spTree>
    <p:extLst>
      <p:ext uri="{BB962C8B-B14F-4D97-AF65-F5344CB8AC3E}">
        <p14:creationId xmlns:p14="http://schemas.microsoft.com/office/powerpoint/2010/main" val="21680873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11" name="Footer Placeholder 7"/>
          <p:cNvSpPr>
            <a:spLocks noGrp="1"/>
          </p:cNvSpPr>
          <p:nvPr>
            <p:ph type="ftr" sz="quarter" idx="11"/>
          </p:nvPr>
        </p:nvSpPr>
        <p:spPr>
          <a:xfrm>
            <a:off x="8879541" y="6277973"/>
            <a:ext cx="4114800" cy="365125"/>
          </a:xfrm>
        </p:spPr>
        <p:txBody>
          <a:bodyPr/>
          <a:lstStyle/>
          <a:p>
            <a:r>
              <a:rPr lang="en-GB" sz="2400" b="1" dirty="0">
                <a:solidFill>
                  <a:schemeClr val="bg1"/>
                </a:solidFill>
              </a:rPr>
              <a:t>Let us Love</a:t>
            </a:r>
          </a:p>
          <a:p>
            <a:r>
              <a:rPr lang="en-GB" sz="2400" b="1" dirty="0">
                <a:solidFill>
                  <a:schemeClr val="bg1"/>
                </a:solidFill>
              </a:rPr>
              <a:t>Let us Thrive</a:t>
            </a:r>
          </a:p>
        </p:txBody>
      </p:sp>
      <p:pic>
        <p:nvPicPr>
          <p:cNvPr id="4" name="Picture 3"/>
          <p:cNvPicPr>
            <a:picLocks noChangeAspect="1"/>
          </p:cNvPicPr>
          <p:nvPr/>
        </p:nvPicPr>
        <p:blipFill>
          <a:blip r:embed="rId2"/>
          <a:stretch>
            <a:fillRect/>
          </a:stretch>
        </p:blipFill>
        <p:spPr>
          <a:xfrm>
            <a:off x="3354977" y="0"/>
            <a:ext cx="4770120" cy="6861023"/>
          </a:xfrm>
          <a:prstGeom prst="rect">
            <a:avLst/>
          </a:prstGeom>
        </p:spPr>
      </p:pic>
    </p:spTree>
    <p:extLst>
      <p:ext uri="{BB962C8B-B14F-4D97-AF65-F5344CB8AC3E}">
        <p14:creationId xmlns:p14="http://schemas.microsoft.com/office/powerpoint/2010/main" val="22766078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3103" y="147411"/>
            <a:ext cx="10515600" cy="1325563"/>
          </a:xfrm>
        </p:spPr>
        <p:txBody>
          <a:bodyPr>
            <a:normAutofit/>
          </a:bodyPr>
          <a:lstStyle/>
          <a:p>
            <a:r>
              <a:rPr lang="en-GB" sz="6600" b="1" dirty="0">
                <a:solidFill>
                  <a:schemeClr val="bg1"/>
                </a:solidFill>
                <a:latin typeface="Letter-join Basic 40" panose="02000505000000020003" pitchFamily="50" charset="0"/>
              </a:rPr>
              <a:t>Online Safety</a:t>
            </a:r>
          </a:p>
        </p:txBody>
      </p:sp>
      <p:sp>
        <p:nvSpPr>
          <p:cNvPr id="11" name="Footer Placeholder 7"/>
          <p:cNvSpPr>
            <a:spLocks noGrp="1"/>
          </p:cNvSpPr>
          <p:nvPr>
            <p:ph type="ftr" sz="quarter" idx="11"/>
          </p:nvPr>
        </p:nvSpPr>
        <p:spPr>
          <a:xfrm>
            <a:off x="4002741" y="6356350"/>
            <a:ext cx="4114800" cy="365125"/>
          </a:xfrm>
        </p:spPr>
        <p:txBody>
          <a:bodyPr/>
          <a:lstStyle/>
          <a:p>
            <a:r>
              <a:rPr lang="en-GB" sz="2400" b="1" dirty="0">
                <a:solidFill>
                  <a:schemeClr val="bg1"/>
                </a:solidFill>
              </a:rPr>
              <a:t>Let us Love</a:t>
            </a:r>
          </a:p>
          <a:p>
            <a:r>
              <a:rPr lang="en-GB" sz="2400" b="1" dirty="0">
                <a:solidFill>
                  <a:schemeClr val="bg1"/>
                </a:solidFill>
              </a:rPr>
              <a:t>Let us Thrive</a:t>
            </a:r>
          </a:p>
        </p:txBody>
      </p:sp>
      <p:sp>
        <p:nvSpPr>
          <p:cNvPr id="5" name="TextBox 4"/>
          <p:cNvSpPr txBox="1"/>
          <p:nvPr/>
        </p:nvSpPr>
        <p:spPr>
          <a:xfrm>
            <a:off x="421343" y="1541417"/>
            <a:ext cx="11421034" cy="4585871"/>
          </a:xfrm>
          <a:prstGeom prst="rect">
            <a:avLst/>
          </a:prstGeom>
          <a:noFill/>
        </p:spPr>
        <p:txBody>
          <a:bodyPr wrap="square" rtlCol="0">
            <a:spAutoFit/>
          </a:bodyPr>
          <a:lstStyle/>
          <a:p>
            <a:r>
              <a:rPr lang="en-GB" dirty="0">
                <a:solidFill>
                  <a:schemeClr val="bg1"/>
                </a:solidFill>
                <a:latin typeface="Letter-join Basic 40" panose="02000505000000020003" pitchFamily="50" charset="0"/>
              </a:rPr>
              <a:t>At St James CE Primary School, we believe that educating children about being safe online is crucial part of growing up in the 21st Century. Our Computing curriculum has online safety embedded throughout, focusing on identifying some of the risks of using the internet and how it keeps you safe. It also forms part of our PSHE education and is regularly discussed in class and in assemblies. </a:t>
            </a:r>
          </a:p>
          <a:p>
            <a:r>
              <a:rPr lang="en-GB" b="1" dirty="0">
                <a:solidFill>
                  <a:schemeClr val="bg1"/>
                </a:solidFill>
                <a:latin typeface="Letter-join Basic 40" panose="02000505000000020003" pitchFamily="50" charset="0"/>
              </a:rPr>
              <a:t> </a:t>
            </a:r>
            <a:endParaRPr lang="en-GB" sz="4000" b="1" dirty="0">
              <a:solidFill>
                <a:schemeClr val="bg1"/>
              </a:solidFill>
              <a:latin typeface="Letter-join Basic 40" panose="02000505000000020003" pitchFamily="50" charset="0"/>
            </a:endParaRPr>
          </a:p>
          <a:p>
            <a:r>
              <a:rPr lang="en-GB" sz="4000" dirty="0">
                <a:solidFill>
                  <a:schemeClr val="bg1"/>
                </a:solidFill>
                <a:latin typeface="Letter-join Basic 40" panose="02000505000000020003" pitchFamily="50" charset="0"/>
              </a:rPr>
              <a:t>Be Safe Online at Home</a:t>
            </a:r>
          </a:p>
          <a:p>
            <a:endParaRPr lang="en-GB" b="1" dirty="0">
              <a:solidFill>
                <a:schemeClr val="bg1"/>
              </a:solidFill>
              <a:latin typeface="Letter-join Basic 40" panose="02000505000000020003" pitchFamily="50" charset="0"/>
            </a:endParaRPr>
          </a:p>
          <a:p>
            <a:r>
              <a:rPr lang="en-GB" dirty="0">
                <a:solidFill>
                  <a:schemeClr val="bg1"/>
                </a:solidFill>
                <a:latin typeface="Letter-join Basic 40" panose="02000505000000020003" pitchFamily="50" charset="0"/>
              </a:rPr>
              <a:t>There are many ways you can help with being safe online at home. With all types of devices in the home now being internet connected, it is more important than ever to protect yourself and your family from potential issues online.</a:t>
            </a:r>
          </a:p>
          <a:p>
            <a:endParaRPr lang="en-GB" dirty="0">
              <a:solidFill>
                <a:schemeClr val="bg1"/>
              </a:solidFill>
              <a:latin typeface="Letter-join Basic 40" panose="02000505000000020003" pitchFamily="50" charset="0"/>
            </a:endParaRPr>
          </a:p>
          <a:p>
            <a:r>
              <a:rPr lang="en-GB" dirty="0">
                <a:solidFill>
                  <a:schemeClr val="bg1"/>
                </a:solidFill>
                <a:latin typeface="Letter-join Basic 40" panose="02000505000000020003" pitchFamily="50" charset="0"/>
              </a:rPr>
              <a:t>The following websites provide lots of useful information and tips (they can also be found on our school website):</a:t>
            </a:r>
          </a:p>
          <a:p>
            <a:endParaRPr lang="en-GB" dirty="0">
              <a:solidFill>
                <a:schemeClr val="bg1"/>
              </a:solidFill>
              <a:latin typeface="Letter-join Basic 40" panose="02000505000000020003" pitchFamily="50" charset="0"/>
            </a:endParaRPr>
          </a:p>
          <a:p>
            <a:r>
              <a:rPr lang="en-GB" dirty="0" err="1">
                <a:solidFill>
                  <a:schemeClr val="bg1"/>
                </a:solidFill>
                <a:latin typeface="Letter-join Basic 40" panose="02000505000000020003" pitchFamily="50" charset="0"/>
              </a:rPr>
              <a:t>Thinkuknow</a:t>
            </a:r>
            <a:r>
              <a:rPr lang="en-GB" dirty="0">
                <a:solidFill>
                  <a:schemeClr val="bg1"/>
                </a:solidFill>
                <a:latin typeface="Letter-join Basic 40" panose="02000505000000020003" pitchFamily="50" charset="0"/>
              </a:rPr>
              <a:t> Parent </a:t>
            </a:r>
            <a:r>
              <a:rPr lang="en-GB" dirty="0" err="1">
                <a:solidFill>
                  <a:schemeClr val="bg1"/>
                </a:solidFill>
                <a:latin typeface="Letter-join Basic 40" panose="02000505000000020003" pitchFamily="50" charset="0"/>
              </a:rPr>
              <a:t>Helpsheet</a:t>
            </a:r>
            <a:endParaRPr lang="en-GB" dirty="0">
              <a:solidFill>
                <a:schemeClr val="bg1"/>
              </a:solidFill>
              <a:latin typeface="Letter-join Basic 40" panose="02000505000000020003" pitchFamily="50" charset="0"/>
            </a:endParaRPr>
          </a:p>
          <a:p>
            <a:r>
              <a:rPr lang="en-GB" dirty="0">
                <a:solidFill>
                  <a:schemeClr val="bg1"/>
                </a:solidFill>
                <a:latin typeface="Letter-join Basic 40" panose="02000505000000020003" pitchFamily="50" charset="0"/>
              </a:rPr>
              <a:t>https://parentinfo.org/</a:t>
            </a:r>
          </a:p>
          <a:p>
            <a:r>
              <a:rPr lang="en-GB" dirty="0">
                <a:solidFill>
                  <a:schemeClr val="bg1"/>
                </a:solidFill>
                <a:latin typeface="Letter-join Basic 40" panose="02000505000000020003" pitchFamily="50" charset="0"/>
              </a:rPr>
              <a:t>https://tutorful.co.uk/guides/how-to-keep-kids-safe-online</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5429" r="74571"/>
          <a:stretch/>
        </p:blipFill>
        <p:spPr>
          <a:xfrm>
            <a:off x="9198701" y="5101321"/>
            <a:ext cx="2000522" cy="1620154"/>
          </a:xfrm>
          <a:prstGeom prst="rect">
            <a:avLst/>
          </a:prstGeom>
        </p:spPr>
      </p:pic>
    </p:spTree>
    <p:extLst>
      <p:ext uri="{BB962C8B-B14F-4D97-AF65-F5344CB8AC3E}">
        <p14:creationId xmlns:p14="http://schemas.microsoft.com/office/powerpoint/2010/main" val="3619368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3103" y="147411"/>
            <a:ext cx="10515600" cy="1325563"/>
          </a:xfrm>
        </p:spPr>
        <p:txBody>
          <a:bodyPr>
            <a:normAutofit/>
          </a:bodyPr>
          <a:lstStyle/>
          <a:p>
            <a:r>
              <a:rPr lang="en-GB" sz="6600" b="1" dirty="0">
                <a:solidFill>
                  <a:schemeClr val="bg1"/>
                </a:solidFill>
                <a:latin typeface="Letter-join Basic 40" panose="02000505000000020003" pitchFamily="50" charset="0"/>
              </a:rPr>
              <a:t>Lines of Communication</a:t>
            </a:r>
          </a:p>
        </p:txBody>
      </p:sp>
      <p:sp>
        <p:nvSpPr>
          <p:cNvPr id="11" name="Footer Placeholder 7"/>
          <p:cNvSpPr>
            <a:spLocks noGrp="1"/>
          </p:cNvSpPr>
          <p:nvPr>
            <p:ph type="ftr" sz="quarter" idx="11"/>
          </p:nvPr>
        </p:nvSpPr>
        <p:spPr>
          <a:xfrm>
            <a:off x="4002741" y="6356350"/>
            <a:ext cx="4114800" cy="365125"/>
          </a:xfrm>
        </p:spPr>
        <p:txBody>
          <a:bodyPr/>
          <a:lstStyle/>
          <a:p>
            <a:r>
              <a:rPr lang="en-GB" sz="2400" b="1" dirty="0">
                <a:solidFill>
                  <a:schemeClr val="bg1"/>
                </a:solidFill>
              </a:rPr>
              <a:t>Let us Love</a:t>
            </a:r>
          </a:p>
          <a:p>
            <a:r>
              <a:rPr lang="en-GB" sz="2400" b="1" dirty="0">
                <a:solidFill>
                  <a:schemeClr val="bg1"/>
                </a:solidFill>
              </a:rPr>
              <a:t>Let us Thrive</a:t>
            </a:r>
          </a:p>
        </p:txBody>
      </p:sp>
      <p:sp>
        <p:nvSpPr>
          <p:cNvPr id="3" name="Right Arrow 2"/>
          <p:cNvSpPr/>
          <p:nvPr/>
        </p:nvSpPr>
        <p:spPr>
          <a:xfrm>
            <a:off x="900312" y="1140822"/>
            <a:ext cx="10319657" cy="3161212"/>
          </a:xfrm>
          <a:prstGeom prst="rightArrow">
            <a:avLst>
              <a:gd name="adj1" fmla="val 50000"/>
              <a:gd name="adj2" fmla="val 7926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Letter-join Basic 40" panose="02000505000000020003" pitchFamily="50" charset="0"/>
            </a:endParaRPr>
          </a:p>
        </p:txBody>
      </p:sp>
      <p:sp>
        <p:nvSpPr>
          <p:cNvPr id="4" name="TextBox 3"/>
          <p:cNvSpPr txBox="1"/>
          <p:nvPr/>
        </p:nvSpPr>
        <p:spPr>
          <a:xfrm>
            <a:off x="1133218" y="2121263"/>
            <a:ext cx="2081349" cy="1200329"/>
          </a:xfrm>
          <a:prstGeom prst="rect">
            <a:avLst/>
          </a:prstGeom>
          <a:noFill/>
          <a:ln>
            <a:solidFill>
              <a:schemeClr val="tx1"/>
            </a:solidFill>
          </a:ln>
        </p:spPr>
        <p:txBody>
          <a:bodyPr wrap="square" rtlCol="0">
            <a:spAutoFit/>
          </a:bodyPr>
          <a:lstStyle/>
          <a:p>
            <a:pPr algn="ctr"/>
            <a:r>
              <a:rPr lang="en-GB" sz="3600" dirty="0">
                <a:latin typeface="Letter-join Basic 40" panose="02000505000000020003" pitchFamily="50" charset="0"/>
              </a:rPr>
              <a:t>Class </a:t>
            </a:r>
          </a:p>
          <a:p>
            <a:pPr algn="ctr"/>
            <a:r>
              <a:rPr lang="en-GB" sz="3600" dirty="0">
                <a:latin typeface="Letter-join Basic 40" panose="02000505000000020003" pitchFamily="50" charset="0"/>
              </a:rPr>
              <a:t>Teacher</a:t>
            </a:r>
          </a:p>
        </p:txBody>
      </p:sp>
      <p:sp>
        <p:nvSpPr>
          <p:cNvPr id="6" name="TextBox 5"/>
          <p:cNvSpPr txBox="1"/>
          <p:nvPr/>
        </p:nvSpPr>
        <p:spPr>
          <a:xfrm>
            <a:off x="3311359" y="2121263"/>
            <a:ext cx="2081349" cy="1200329"/>
          </a:xfrm>
          <a:prstGeom prst="rect">
            <a:avLst/>
          </a:prstGeom>
          <a:noFill/>
          <a:ln>
            <a:solidFill>
              <a:schemeClr val="tx1"/>
            </a:solidFill>
          </a:ln>
        </p:spPr>
        <p:txBody>
          <a:bodyPr wrap="square" rtlCol="0">
            <a:spAutoFit/>
          </a:bodyPr>
          <a:lstStyle/>
          <a:p>
            <a:pPr algn="ctr"/>
            <a:r>
              <a:rPr lang="en-GB" sz="3600" dirty="0">
                <a:latin typeface="Letter-join Basic 40" panose="02000505000000020003" pitchFamily="50" charset="0"/>
              </a:rPr>
              <a:t>Phase Leader</a:t>
            </a:r>
          </a:p>
        </p:txBody>
      </p:sp>
      <p:sp>
        <p:nvSpPr>
          <p:cNvPr id="7" name="TextBox 6"/>
          <p:cNvSpPr txBox="1"/>
          <p:nvPr/>
        </p:nvSpPr>
        <p:spPr>
          <a:xfrm>
            <a:off x="5489500" y="2124889"/>
            <a:ext cx="2081349" cy="1200329"/>
          </a:xfrm>
          <a:prstGeom prst="rect">
            <a:avLst/>
          </a:prstGeom>
          <a:noFill/>
          <a:ln>
            <a:solidFill>
              <a:schemeClr val="tx1"/>
            </a:solidFill>
          </a:ln>
        </p:spPr>
        <p:txBody>
          <a:bodyPr wrap="square" rtlCol="0">
            <a:spAutoFit/>
          </a:bodyPr>
          <a:lstStyle/>
          <a:p>
            <a:pPr algn="ctr"/>
            <a:r>
              <a:rPr lang="en-GB" sz="3600" dirty="0">
                <a:latin typeface="Letter-join Basic 40" panose="02000505000000020003" pitchFamily="50" charset="0"/>
              </a:rPr>
              <a:t>Deputy Head</a:t>
            </a:r>
          </a:p>
        </p:txBody>
      </p:sp>
      <p:sp>
        <p:nvSpPr>
          <p:cNvPr id="8" name="TextBox 7"/>
          <p:cNvSpPr txBox="1"/>
          <p:nvPr/>
        </p:nvSpPr>
        <p:spPr>
          <a:xfrm>
            <a:off x="7667641" y="2130583"/>
            <a:ext cx="2081349" cy="1200329"/>
          </a:xfrm>
          <a:prstGeom prst="rect">
            <a:avLst/>
          </a:prstGeom>
          <a:noFill/>
          <a:ln>
            <a:solidFill>
              <a:schemeClr val="tx1"/>
            </a:solidFill>
          </a:ln>
        </p:spPr>
        <p:txBody>
          <a:bodyPr wrap="square" rtlCol="0">
            <a:spAutoFit/>
          </a:bodyPr>
          <a:lstStyle/>
          <a:p>
            <a:pPr algn="ctr"/>
            <a:r>
              <a:rPr lang="en-GB" sz="3600" dirty="0">
                <a:latin typeface="Letter-join Basic 40" panose="02000505000000020003" pitchFamily="50" charset="0"/>
              </a:rPr>
              <a:t>Head Teacher</a:t>
            </a:r>
          </a:p>
        </p:txBody>
      </p:sp>
      <p:sp>
        <p:nvSpPr>
          <p:cNvPr id="5" name="TextBox 4"/>
          <p:cNvSpPr txBox="1"/>
          <p:nvPr/>
        </p:nvSpPr>
        <p:spPr>
          <a:xfrm>
            <a:off x="452846" y="4464448"/>
            <a:ext cx="12017905" cy="830997"/>
          </a:xfrm>
          <a:prstGeom prst="rect">
            <a:avLst/>
          </a:prstGeom>
          <a:noFill/>
        </p:spPr>
        <p:txBody>
          <a:bodyPr wrap="none" rtlCol="0">
            <a:spAutoFit/>
          </a:bodyPr>
          <a:lstStyle/>
          <a:p>
            <a:r>
              <a:rPr lang="en-GB" sz="2400" dirty="0">
                <a:solidFill>
                  <a:schemeClr val="bg1"/>
                </a:solidFill>
                <a:latin typeface="Letter-join Basic 40" panose="02000505000000020003" pitchFamily="50" charset="0"/>
              </a:rPr>
              <a:t>You can leave messages for your child’s class teacher by calling the office on 0121 552 5491, </a:t>
            </a:r>
          </a:p>
          <a:p>
            <a:r>
              <a:rPr lang="en-GB" sz="2400" dirty="0">
                <a:solidFill>
                  <a:schemeClr val="bg1"/>
                </a:solidFill>
                <a:latin typeface="Letter-join Basic 40" panose="02000505000000020003" pitchFamily="50" charset="0"/>
              </a:rPr>
              <a:t>emailing </a:t>
            </a:r>
            <a:r>
              <a:rPr lang="en-GB" sz="2400" dirty="0">
                <a:solidFill>
                  <a:schemeClr val="bg1"/>
                </a:solidFill>
                <a:latin typeface="Letter-join Basic 40" panose="02000505000000020003" pitchFamily="50" charset="0"/>
                <a:hlinkClick r:id="rId2">
                  <a:extLst>
                    <a:ext uri="{A12FA001-AC4F-418D-AE19-62706E023703}">
                      <ahyp:hlinkClr xmlns:ahyp="http://schemas.microsoft.com/office/drawing/2018/hyperlinkcolor" val="tx"/>
                    </a:ext>
                  </a:extLst>
                </a:hlinkClick>
              </a:rPr>
              <a:t>contact.us@stjamespri.uk</a:t>
            </a:r>
            <a:r>
              <a:rPr lang="en-GB" sz="2400" dirty="0">
                <a:solidFill>
                  <a:schemeClr val="bg1"/>
                </a:solidFill>
                <a:latin typeface="Letter-join Basic 40" panose="02000505000000020003" pitchFamily="50" charset="0"/>
              </a:rPr>
              <a:t> or through Arbor. </a:t>
            </a:r>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72857" r="2979"/>
          <a:stretch/>
        </p:blipFill>
        <p:spPr>
          <a:xfrm>
            <a:off x="9748990" y="5221948"/>
            <a:ext cx="2237004" cy="1499527"/>
          </a:xfrm>
          <a:prstGeom prst="rect">
            <a:avLst/>
          </a:prstGeom>
        </p:spPr>
      </p:pic>
    </p:spTree>
    <p:extLst>
      <p:ext uri="{BB962C8B-B14F-4D97-AF65-F5344CB8AC3E}">
        <p14:creationId xmlns:p14="http://schemas.microsoft.com/office/powerpoint/2010/main" val="2323840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3102" y="0"/>
            <a:ext cx="11768701" cy="1325563"/>
          </a:xfrm>
        </p:spPr>
        <p:txBody>
          <a:bodyPr>
            <a:normAutofit fontScale="90000"/>
          </a:bodyPr>
          <a:lstStyle/>
          <a:p>
            <a:r>
              <a:rPr lang="en-GB" sz="6600" b="1" dirty="0">
                <a:solidFill>
                  <a:schemeClr val="bg1"/>
                </a:solidFill>
                <a:latin typeface="Letter-join Basic 40" panose="02000505000000020003" pitchFamily="50" charset="0"/>
              </a:rPr>
              <a:t>Ready to Learn Behaviour System</a:t>
            </a:r>
          </a:p>
        </p:txBody>
      </p:sp>
      <p:sp>
        <p:nvSpPr>
          <p:cNvPr id="11" name="Footer Placeholder 7"/>
          <p:cNvSpPr>
            <a:spLocks noGrp="1"/>
          </p:cNvSpPr>
          <p:nvPr>
            <p:ph type="ftr" sz="quarter" idx="11"/>
          </p:nvPr>
        </p:nvSpPr>
        <p:spPr>
          <a:xfrm>
            <a:off x="4002741" y="6356350"/>
            <a:ext cx="4114800" cy="365125"/>
          </a:xfrm>
        </p:spPr>
        <p:txBody>
          <a:bodyPr/>
          <a:lstStyle/>
          <a:p>
            <a:r>
              <a:rPr lang="en-GB" sz="2400" b="1" dirty="0">
                <a:solidFill>
                  <a:schemeClr val="bg1"/>
                </a:solidFill>
              </a:rPr>
              <a:t>Let us Love</a:t>
            </a:r>
          </a:p>
          <a:p>
            <a:r>
              <a:rPr lang="en-GB" sz="2400" b="1" dirty="0">
                <a:solidFill>
                  <a:schemeClr val="bg1"/>
                </a:solidFill>
              </a:rPr>
              <a:t>Let us Thrive</a:t>
            </a:r>
          </a:p>
        </p:txBody>
      </p:sp>
      <p:pic>
        <p:nvPicPr>
          <p:cNvPr id="6" name="Picture 5" descr="Graphical user interface, application&#10;&#10;Description automatically generated"/>
          <p:cNvPicPr/>
          <p:nvPr/>
        </p:nvPicPr>
        <p:blipFill rotWithShape="1">
          <a:blip r:embed="rId2"/>
          <a:srcRect l="14549" t="27868" r="48565" b="8379"/>
          <a:stretch/>
        </p:blipFill>
        <p:spPr bwMode="auto">
          <a:xfrm>
            <a:off x="271053" y="1124630"/>
            <a:ext cx="5119551" cy="4971369"/>
          </a:xfrm>
          <a:prstGeom prst="rect">
            <a:avLst/>
          </a:prstGeom>
          <a:ln>
            <a:noFill/>
          </a:ln>
          <a:extLst>
            <a:ext uri="{53640926-AAD7-44D8-BBD7-CCE9431645EC}">
              <a14:shadowObscured xmlns:a14="http://schemas.microsoft.com/office/drawing/2010/main"/>
            </a:ext>
          </a:extLst>
        </p:spPr>
      </p:pic>
      <p:sp>
        <p:nvSpPr>
          <p:cNvPr id="4" name="TextBox 3"/>
          <p:cNvSpPr txBox="1"/>
          <p:nvPr/>
        </p:nvSpPr>
        <p:spPr>
          <a:xfrm>
            <a:off x="5695406" y="1924594"/>
            <a:ext cx="6154472" cy="1938992"/>
          </a:xfrm>
          <a:prstGeom prst="rect">
            <a:avLst/>
          </a:prstGeom>
          <a:noFill/>
        </p:spPr>
        <p:txBody>
          <a:bodyPr wrap="square" rtlCol="0">
            <a:spAutoFit/>
          </a:bodyPr>
          <a:lstStyle/>
          <a:p>
            <a:r>
              <a:rPr lang="en-GB" sz="2000" dirty="0">
                <a:solidFill>
                  <a:schemeClr val="bg1"/>
                </a:solidFill>
                <a:latin typeface="Letter-join Basic 40" panose="02000505000000020003" pitchFamily="50" charset="0"/>
              </a:rPr>
              <a:t>Between each stage, children are given opportunities to change their behaviour. A range of positive behaviour management strategies, including warnings or reminders will be given before a consequence. Children will be given the opportunity to move from the negative consequence stage back to the positive – back to green and above.</a:t>
            </a: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5429" r="74571"/>
          <a:stretch/>
        </p:blipFill>
        <p:spPr>
          <a:xfrm>
            <a:off x="9938929" y="5022944"/>
            <a:ext cx="2000522" cy="1620154"/>
          </a:xfrm>
          <a:prstGeom prst="rect">
            <a:avLst/>
          </a:prstGeom>
        </p:spPr>
      </p:pic>
    </p:spTree>
    <p:extLst>
      <p:ext uri="{BB962C8B-B14F-4D97-AF65-F5344CB8AC3E}">
        <p14:creationId xmlns:p14="http://schemas.microsoft.com/office/powerpoint/2010/main" val="11545888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A67887E0060914E953066BC1B8FEDB4" ma:contentTypeVersion="15" ma:contentTypeDescription="Create a new document." ma:contentTypeScope="" ma:versionID="f28777278f50227500ae1bcc50f92a4a">
  <xsd:schema xmlns:xsd="http://www.w3.org/2001/XMLSchema" xmlns:xs="http://www.w3.org/2001/XMLSchema" xmlns:p="http://schemas.microsoft.com/office/2006/metadata/properties" xmlns:ns2="668bc265-22d9-4e56-a010-5fdb62dfde54" xmlns:ns3="74c4034e-6151-44d9-82dc-4ded937cb857" targetNamespace="http://schemas.microsoft.com/office/2006/metadata/properties" ma:root="true" ma:fieldsID="61c93210a0d963a789112f054df659a5" ns2:_="" ns3:_="">
    <xsd:import namespace="668bc265-22d9-4e56-a010-5fdb62dfde54"/>
    <xsd:import namespace="74c4034e-6151-44d9-82dc-4ded937cb85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8bc265-22d9-4e56-a010-5fdb62dfde5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8c99108c-e5e5-4a4f-87c5-79c8c94060aa"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4c4034e-6151-44d9-82dc-4ded937cb857"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cbfc1534-b3aa-46f6-bd0c-74b16ad30998}" ma:internalName="TaxCatchAll" ma:showField="CatchAllData" ma:web="74c4034e-6151-44d9-82dc-4ded937cb857">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68bc265-22d9-4e56-a010-5fdb62dfde54">
      <Terms xmlns="http://schemas.microsoft.com/office/infopath/2007/PartnerControls"/>
    </lcf76f155ced4ddcb4097134ff3c332f>
    <TaxCatchAll xmlns="74c4034e-6151-44d9-82dc-4ded937cb85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29337D5-D43F-42A1-A5DF-71382440BB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8bc265-22d9-4e56-a010-5fdb62dfde54"/>
    <ds:schemaRef ds:uri="74c4034e-6151-44d9-82dc-4ded937cb85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5B0EC1A-2D47-481D-8B30-0E08622B4A3F}">
  <ds:schemaRefs>
    <ds:schemaRef ds:uri="http://purl.org/dc/elements/1.1/"/>
    <ds:schemaRef ds:uri="http://schemas.microsoft.com/office/2006/documentManagement/types"/>
    <ds:schemaRef ds:uri="http://purl.org/dc/dcmitype/"/>
    <ds:schemaRef ds:uri="http://schemas.microsoft.com/office/infopath/2007/PartnerControls"/>
    <ds:schemaRef ds:uri="http://schemas.microsoft.com/office/2006/metadata/properties"/>
    <ds:schemaRef ds:uri="http://schemas.openxmlformats.org/package/2006/metadata/core-properties"/>
    <ds:schemaRef ds:uri="1157ffd3-680d-40c5-a6ac-7e9adaa2c41b"/>
    <ds:schemaRef ds:uri="450b45eb-d710-4584-94af-b0a2ea48dd02"/>
    <ds:schemaRef ds:uri="http://www.w3.org/XML/1998/namespace"/>
    <ds:schemaRef ds:uri="http://purl.org/dc/terms/"/>
    <ds:schemaRef ds:uri="668bc265-22d9-4e56-a010-5fdb62dfde54"/>
    <ds:schemaRef ds:uri="74c4034e-6151-44d9-82dc-4ded937cb857"/>
  </ds:schemaRefs>
</ds:datastoreItem>
</file>

<file path=customXml/itemProps3.xml><?xml version="1.0" encoding="utf-8"?>
<ds:datastoreItem xmlns:ds="http://schemas.openxmlformats.org/officeDocument/2006/customXml" ds:itemID="{16A00EF5-0C8F-4508-980E-ABAC32CD8FE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11596</TotalTime>
  <Words>1764</Words>
  <Application>Microsoft Office PowerPoint</Application>
  <PresentationFormat>Widescreen</PresentationFormat>
  <Paragraphs>274</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Letter-join Basic 40</vt:lpstr>
      <vt:lpstr>Symbol</vt:lpstr>
      <vt:lpstr>Office Theme</vt:lpstr>
      <vt:lpstr>St James CE Primary School</vt:lpstr>
      <vt:lpstr>Your Phase Team</vt:lpstr>
      <vt:lpstr>Our School Vision and Values</vt:lpstr>
      <vt:lpstr>Our School Prayer</vt:lpstr>
      <vt:lpstr>Our School Aims</vt:lpstr>
      <vt:lpstr>PowerPoint Presentation</vt:lpstr>
      <vt:lpstr>Online Safety</vt:lpstr>
      <vt:lpstr>Lines of Communication</vt:lpstr>
      <vt:lpstr>Ready to Learn Behaviour System</vt:lpstr>
      <vt:lpstr>Uniform</vt:lpstr>
      <vt:lpstr>Medication</vt:lpstr>
      <vt:lpstr>Homework – Lower KS2</vt:lpstr>
      <vt:lpstr>Spellings</vt:lpstr>
      <vt:lpstr>Reading</vt:lpstr>
      <vt:lpstr>Curriculum</vt:lpstr>
      <vt:lpstr>Curriculum - Swimming</vt:lpstr>
      <vt:lpstr>Curriculum – MFL </vt:lpstr>
      <vt:lpstr>PowerPoint Presentation</vt:lpstr>
      <vt:lpstr>Thank you for attending today! 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 James CE Primary School</dc:title>
  <dc:creator>Daniel.Heather</dc:creator>
  <cp:lastModifiedBy>K Merryweather</cp:lastModifiedBy>
  <cp:revision>39</cp:revision>
  <dcterms:created xsi:type="dcterms:W3CDTF">2021-09-28T19:10:40Z</dcterms:created>
  <dcterms:modified xsi:type="dcterms:W3CDTF">2024-09-25T18:22:05Z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0x010100DA67887E0060914E953066BC1B8FEDB4</vt:lpwstr>
  </property>
  <property fmtid="{D5CDD505-2E9C-101B-9397-08002B2CF9AE}" pid="3" name="MediaServiceImageTags">
    <vt:lpwstr/>
  </property>
</Properties>
</file>